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Inter" panose="020B0604020202020204" charset="0"/>
      <p:regular r:id="rId61"/>
      <p:bold r:id="rId62"/>
    </p:embeddedFont>
    <p:embeddedFont>
      <p:font typeface="Poppins" panose="00000500000000000000" pitchFamily="2"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Trebuchet MS" panose="020B060302020202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jVihIt9F5scAsiB5AQ8+t/HImVc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EB9E00-3D61-4036-9AFF-A64229F751C4}">
  <a:tblStyle styleId="{99EB9E00-3D61-4036-9AFF-A64229F751C4}" styleName="Table_0">
    <a:wholeTbl>
      <a:tcTxStyle b="off" i="off">
        <a:font>
          <a:latin typeface="Trebuchet MS"/>
          <a:ea typeface="Trebuchet MS"/>
          <a:cs typeface="Trebuchet MS"/>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6" name="Google Shape;67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56"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18" name="Google Shape;18;p56" descr="HD-ShadowShort.png"/>
          <p:cNvPicPr preferRelativeResize="0"/>
          <p:nvPr/>
        </p:nvPicPr>
        <p:blipFill rotWithShape="1">
          <a:blip r:embed="rId3">
            <a:alphaModFix/>
          </a:blip>
          <a:srcRect/>
          <a:stretch/>
        </p:blipFill>
        <p:spPr>
          <a:xfrm>
            <a:off x="9111716" y="4243845"/>
            <a:ext cx="3077108" cy="276940"/>
          </a:xfrm>
          <a:prstGeom prst="rect">
            <a:avLst/>
          </a:prstGeom>
          <a:noFill/>
          <a:ln>
            <a:noFill/>
          </a:ln>
        </p:spPr>
      </p:pic>
      <p:sp>
        <p:nvSpPr>
          <p:cNvPr id="19" name="Google Shape;19;p56"/>
          <p:cNvSpPr/>
          <p:nvPr/>
        </p:nvSpPr>
        <p:spPr>
          <a:xfrm>
            <a:off x="0" y="2590078"/>
            <a:ext cx="8968085" cy="1660332"/>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56"/>
          <p:cNvSpPr/>
          <p:nvPr/>
        </p:nvSpPr>
        <p:spPr>
          <a:xfrm>
            <a:off x="9111715" y="2590078"/>
            <a:ext cx="3077109" cy="16603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6"/>
          <p:cNvSpPr txBox="1">
            <a:spLocks noGrp="1"/>
          </p:cNvSpPr>
          <p:nvPr>
            <p:ph type="ctrTitle"/>
          </p:nvPr>
        </p:nvSpPr>
        <p:spPr>
          <a:xfrm>
            <a:off x="680322" y="2733709"/>
            <a:ext cx="8144134" cy="137307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56"/>
          <p:cNvSpPr txBox="1">
            <a:spLocks noGrp="1"/>
          </p:cNvSpPr>
          <p:nvPr>
            <p:ph type="subTitle" idx="1"/>
          </p:nvPr>
        </p:nvSpPr>
        <p:spPr>
          <a:xfrm>
            <a:off x="680322" y="4394039"/>
            <a:ext cx="8144134" cy="1117687"/>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3" name="Google Shape;23;p56"/>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56"/>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6"/>
          <p:cNvSpPr txBox="1">
            <a:spLocks noGrp="1"/>
          </p:cNvSpPr>
          <p:nvPr>
            <p:ph type="sldNum" idx="12"/>
          </p:nvPr>
        </p:nvSpPr>
        <p:spPr>
          <a:xfrm>
            <a:off x="9255346" y="2750337"/>
            <a:ext cx="1171888" cy="135644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7"/>
        <p:cNvGrpSpPr/>
        <p:nvPr/>
      </p:nvGrpSpPr>
      <p:grpSpPr>
        <a:xfrm>
          <a:off x="0" y="0"/>
          <a:ext cx="0" cy="0"/>
          <a:chOff x="0" y="0"/>
          <a:chExt cx="0" cy="0"/>
        </a:xfrm>
      </p:grpSpPr>
      <p:pic>
        <p:nvPicPr>
          <p:cNvPr id="108" name="Google Shape;108;p65"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09" name="Google Shape;109;p65"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10" name="Google Shape;110;p65"/>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5"/>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5"/>
          <p:cNvSpPr txBox="1">
            <a:spLocks noGrp="1"/>
          </p:cNvSpPr>
          <p:nvPr>
            <p:ph type="title"/>
          </p:nvPr>
        </p:nvSpPr>
        <p:spPr>
          <a:xfrm>
            <a:off x="680322" y="4711616"/>
            <a:ext cx="9613859" cy="4530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65"/>
          <p:cNvSpPr>
            <a:spLocks noGrp="1"/>
          </p:cNvSpPr>
          <p:nvPr>
            <p:ph type="pic" idx="2"/>
          </p:nvPr>
        </p:nvSpPr>
        <p:spPr>
          <a:xfrm>
            <a:off x="680322" y="609597"/>
            <a:ext cx="9613859" cy="3589575"/>
          </a:xfrm>
          <a:prstGeom prst="rect">
            <a:avLst/>
          </a:prstGeom>
          <a:noFill/>
          <a:ln>
            <a:noFill/>
          </a:ln>
          <a:effectLst>
            <a:outerShdw blurRad="76200" dist="63500" dir="5040000" algn="tl" rotWithShape="0">
              <a:srgbClr val="000000">
                <a:alpha val="40784"/>
              </a:srgbClr>
            </a:outerShdw>
          </a:effectLst>
        </p:spPr>
      </p:sp>
      <p:sp>
        <p:nvSpPr>
          <p:cNvPr id="114" name="Google Shape;114;p65"/>
          <p:cNvSpPr txBox="1">
            <a:spLocks noGrp="1"/>
          </p:cNvSpPr>
          <p:nvPr>
            <p:ph type="body" idx="1"/>
          </p:nvPr>
        </p:nvSpPr>
        <p:spPr>
          <a:xfrm>
            <a:off x="680319" y="5169583"/>
            <a:ext cx="9613862" cy="622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15" name="Google Shape;115;p65"/>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65"/>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65"/>
          <p:cNvSpPr txBox="1">
            <a:spLocks noGrp="1"/>
          </p:cNvSpPr>
          <p:nvPr>
            <p:ph type="sldNum" idx="12"/>
          </p:nvPr>
        </p:nvSpPr>
        <p:spPr>
          <a:xfrm>
            <a:off x="10729455" y="471130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8"/>
        <p:cNvGrpSpPr/>
        <p:nvPr/>
      </p:nvGrpSpPr>
      <p:grpSpPr>
        <a:xfrm>
          <a:off x="0" y="0"/>
          <a:ext cx="0" cy="0"/>
          <a:chOff x="0" y="0"/>
          <a:chExt cx="0" cy="0"/>
        </a:xfrm>
      </p:grpSpPr>
      <p:pic>
        <p:nvPicPr>
          <p:cNvPr id="119" name="Google Shape;119;p66"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20" name="Google Shape;120;p66"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21" name="Google Shape;121;p66"/>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6"/>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6"/>
          <p:cNvSpPr txBox="1">
            <a:spLocks noGrp="1"/>
          </p:cNvSpPr>
          <p:nvPr>
            <p:ph type="title"/>
          </p:nvPr>
        </p:nvSpPr>
        <p:spPr>
          <a:xfrm>
            <a:off x="680322" y="609597"/>
            <a:ext cx="9613858" cy="35927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66"/>
          <p:cNvSpPr txBox="1">
            <a:spLocks noGrp="1"/>
          </p:cNvSpPr>
          <p:nvPr>
            <p:ph type="body" idx="1"/>
          </p:nvPr>
        </p:nvSpPr>
        <p:spPr>
          <a:xfrm>
            <a:off x="680322" y="4711615"/>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25" name="Google Shape;125;p66"/>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66"/>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66"/>
          <p:cNvSpPr txBox="1">
            <a:spLocks noGrp="1"/>
          </p:cNvSpPr>
          <p:nvPr>
            <p:ph type="sldNum" idx="12"/>
          </p:nvPr>
        </p:nvSpPr>
        <p:spPr>
          <a:xfrm>
            <a:off x="10729455" y="471161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8"/>
        <p:cNvGrpSpPr/>
        <p:nvPr/>
      </p:nvGrpSpPr>
      <p:grpSpPr>
        <a:xfrm>
          <a:off x="0" y="0"/>
          <a:ext cx="0" cy="0"/>
          <a:chOff x="0" y="0"/>
          <a:chExt cx="0" cy="0"/>
        </a:xfrm>
      </p:grpSpPr>
      <p:pic>
        <p:nvPicPr>
          <p:cNvPr id="129" name="Google Shape;129;p67"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30" name="Google Shape;130;p67"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31" name="Google Shape;131;p67"/>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7"/>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7"/>
          <p:cNvSpPr txBox="1">
            <a:spLocks noGrp="1"/>
          </p:cNvSpPr>
          <p:nvPr>
            <p:ph type="title"/>
          </p:nvPr>
        </p:nvSpPr>
        <p:spPr>
          <a:xfrm>
            <a:off x="1127856" y="609598"/>
            <a:ext cx="8718877" cy="30360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67"/>
          <p:cNvSpPr txBox="1">
            <a:spLocks noGrp="1"/>
          </p:cNvSpPr>
          <p:nvPr>
            <p:ph type="body" idx="1"/>
          </p:nvPr>
        </p:nvSpPr>
        <p:spPr>
          <a:xfrm>
            <a:off x="1402288" y="3653379"/>
            <a:ext cx="815657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5" name="Google Shape;135;p67"/>
          <p:cNvSpPr txBox="1">
            <a:spLocks noGrp="1"/>
          </p:cNvSpPr>
          <p:nvPr>
            <p:ph type="body" idx="2"/>
          </p:nvPr>
        </p:nvSpPr>
        <p:spPr>
          <a:xfrm>
            <a:off x="680322" y="4711615"/>
            <a:ext cx="9613859" cy="109078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6" name="Google Shape;136;p67"/>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67"/>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67"/>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39" name="Google Shape;139;p67"/>
          <p:cNvSpPr txBox="1"/>
          <p:nvPr/>
        </p:nvSpPr>
        <p:spPr>
          <a:xfrm>
            <a:off x="583572" y="74811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en-US" sz="7200" b="0" i="0" u="none" strike="noStrike" cap="none">
                <a:solidFill>
                  <a:schemeClr val="lt1"/>
                </a:solidFill>
                <a:latin typeface="Trebuchet MS"/>
                <a:ea typeface="Trebuchet MS"/>
                <a:cs typeface="Trebuchet MS"/>
                <a:sym typeface="Trebuchet MS"/>
              </a:rPr>
              <a:t>“</a:t>
            </a:r>
            <a:endParaRPr/>
          </a:p>
        </p:txBody>
      </p:sp>
      <p:sp>
        <p:nvSpPr>
          <p:cNvPr id="140" name="Google Shape;140;p67"/>
          <p:cNvSpPr txBox="1"/>
          <p:nvPr/>
        </p:nvSpPr>
        <p:spPr>
          <a:xfrm>
            <a:off x="9662809" y="303352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en-US" sz="7200" b="0" i="0" u="none" strike="noStrike" cap="none">
                <a:solidFill>
                  <a:schemeClr val="lt1"/>
                </a:solidFill>
                <a:latin typeface="Trebuchet MS"/>
                <a:ea typeface="Trebuchet MS"/>
                <a:cs typeface="Trebuchet MS"/>
                <a:sym typeface="Trebuchet MS"/>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1"/>
        <p:cNvGrpSpPr/>
        <p:nvPr/>
      </p:nvGrpSpPr>
      <p:grpSpPr>
        <a:xfrm>
          <a:off x="0" y="0"/>
          <a:ext cx="0" cy="0"/>
          <a:chOff x="0" y="0"/>
          <a:chExt cx="0" cy="0"/>
        </a:xfrm>
      </p:grpSpPr>
      <p:pic>
        <p:nvPicPr>
          <p:cNvPr id="142" name="Google Shape;142;p68"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43" name="Google Shape;143;p68"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44" name="Google Shape;144;p68"/>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8"/>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8"/>
          <p:cNvSpPr txBox="1">
            <a:spLocks noGrp="1"/>
          </p:cNvSpPr>
          <p:nvPr>
            <p:ph type="title"/>
          </p:nvPr>
        </p:nvSpPr>
        <p:spPr>
          <a:xfrm>
            <a:off x="680319" y="4711615"/>
            <a:ext cx="9613862" cy="5885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68"/>
          <p:cNvSpPr txBox="1">
            <a:spLocks noGrp="1"/>
          </p:cNvSpPr>
          <p:nvPr>
            <p:ph type="body" idx="1"/>
          </p:nvPr>
        </p:nvSpPr>
        <p:spPr>
          <a:xfrm>
            <a:off x="680320" y="5300149"/>
            <a:ext cx="9613862" cy="5022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48" name="Google Shape;148;p68"/>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68"/>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68"/>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51"/>
        <p:cNvGrpSpPr/>
        <p:nvPr/>
      </p:nvGrpSpPr>
      <p:grpSpPr>
        <a:xfrm>
          <a:off x="0" y="0"/>
          <a:ext cx="0" cy="0"/>
          <a:chOff x="0" y="0"/>
          <a:chExt cx="0" cy="0"/>
        </a:xfrm>
      </p:grpSpPr>
      <p:pic>
        <p:nvPicPr>
          <p:cNvPr id="152" name="Google Shape;152;p69"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53" name="Google Shape;153;p69"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54" name="Google Shape;154;p69"/>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9"/>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9"/>
          <p:cNvSpPr txBox="1">
            <a:spLocks noGrp="1"/>
          </p:cNvSpPr>
          <p:nvPr>
            <p:ph type="title"/>
          </p:nvPr>
        </p:nvSpPr>
        <p:spPr>
          <a:xfrm>
            <a:off x="669222" y="753228"/>
            <a:ext cx="96249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69"/>
          <p:cNvSpPr txBox="1">
            <a:spLocks noGrp="1"/>
          </p:cNvSpPr>
          <p:nvPr>
            <p:ph type="body" idx="1"/>
          </p:nvPr>
        </p:nvSpPr>
        <p:spPr>
          <a:xfrm>
            <a:off x="660946" y="2336873"/>
            <a:ext cx="3070034"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8" name="Google Shape;158;p69"/>
          <p:cNvSpPr txBox="1">
            <a:spLocks noGrp="1"/>
          </p:cNvSpPr>
          <p:nvPr>
            <p:ph type="body" idx="2"/>
          </p:nvPr>
        </p:nvSpPr>
        <p:spPr>
          <a:xfrm>
            <a:off x="680322" y="3022673"/>
            <a:ext cx="3049702"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59" name="Google Shape;159;p69"/>
          <p:cNvSpPr txBox="1">
            <a:spLocks noGrp="1"/>
          </p:cNvSpPr>
          <p:nvPr>
            <p:ph type="body" idx="3"/>
          </p:nvPr>
        </p:nvSpPr>
        <p:spPr>
          <a:xfrm>
            <a:off x="3956025" y="233687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0" name="Google Shape;160;p69"/>
          <p:cNvSpPr txBox="1">
            <a:spLocks noGrp="1"/>
          </p:cNvSpPr>
          <p:nvPr>
            <p:ph type="body" idx="4"/>
          </p:nvPr>
        </p:nvSpPr>
        <p:spPr>
          <a:xfrm>
            <a:off x="3945470" y="3022673"/>
            <a:ext cx="3063240"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61" name="Google Shape;161;p69"/>
          <p:cNvSpPr txBox="1">
            <a:spLocks noGrp="1"/>
          </p:cNvSpPr>
          <p:nvPr>
            <p:ph type="body" idx="5"/>
          </p:nvPr>
        </p:nvSpPr>
        <p:spPr>
          <a:xfrm>
            <a:off x="7224156" y="2336873"/>
            <a:ext cx="307002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2" name="Google Shape;162;p69"/>
          <p:cNvSpPr txBox="1">
            <a:spLocks noGrp="1"/>
          </p:cNvSpPr>
          <p:nvPr>
            <p:ph type="body" idx="6"/>
          </p:nvPr>
        </p:nvSpPr>
        <p:spPr>
          <a:xfrm>
            <a:off x="7224156" y="3022673"/>
            <a:ext cx="3070025" cy="2913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63" name="Google Shape;163;p69"/>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69"/>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69"/>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6"/>
        <p:cNvGrpSpPr/>
        <p:nvPr/>
      </p:nvGrpSpPr>
      <p:grpSpPr>
        <a:xfrm>
          <a:off x="0" y="0"/>
          <a:ext cx="0" cy="0"/>
          <a:chOff x="0" y="0"/>
          <a:chExt cx="0" cy="0"/>
        </a:xfrm>
      </p:grpSpPr>
      <p:pic>
        <p:nvPicPr>
          <p:cNvPr id="167" name="Google Shape;167;p70"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68" name="Google Shape;168;p70"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69" name="Google Shape;169;p70"/>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0"/>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0"/>
          <p:cNvSpPr txBox="1">
            <a:spLocks noGrp="1"/>
          </p:cNvSpPr>
          <p:nvPr>
            <p:ph type="title"/>
          </p:nvPr>
        </p:nvSpPr>
        <p:spPr>
          <a:xfrm>
            <a:off x="680322" y="753228"/>
            <a:ext cx="9613860"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70"/>
          <p:cNvSpPr txBox="1">
            <a:spLocks noGrp="1"/>
          </p:cNvSpPr>
          <p:nvPr>
            <p:ph type="body" idx="1"/>
          </p:nvPr>
        </p:nvSpPr>
        <p:spPr>
          <a:xfrm>
            <a:off x="680318" y="4297503"/>
            <a:ext cx="30497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3" name="Google Shape;173;p70"/>
          <p:cNvSpPr>
            <a:spLocks noGrp="1"/>
          </p:cNvSpPr>
          <p:nvPr>
            <p:ph type="pic" idx="2"/>
          </p:nvPr>
        </p:nvSpPr>
        <p:spPr>
          <a:xfrm>
            <a:off x="680318" y="2336873"/>
            <a:ext cx="3049705"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74" name="Google Shape;174;p70"/>
          <p:cNvSpPr txBox="1">
            <a:spLocks noGrp="1"/>
          </p:cNvSpPr>
          <p:nvPr>
            <p:ph type="body" idx="3"/>
          </p:nvPr>
        </p:nvSpPr>
        <p:spPr>
          <a:xfrm>
            <a:off x="680318" y="4873765"/>
            <a:ext cx="3049705"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5" name="Google Shape;175;p70"/>
          <p:cNvSpPr txBox="1">
            <a:spLocks noGrp="1"/>
          </p:cNvSpPr>
          <p:nvPr>
            <p:ph type="body" idx="4"/>
          </p:nvPr>
        </p:nvSpPr>
        <p:spPr>
          <a:xfrm>
            <a:off x="3945471" y="429750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6" name="Google Shape;176;p70"/>
          <p:cNvSpPr>
            <a:spLocks noGrp="1"/>
          </p:cNvSpPr>
          <p:nvPr>
            <p:ph type="pic" idx="5"/>
          </p:nvPr>
        </p:nvSpPr>
        <p:spPr>
          <a:xfrm>
            <a:off x="3945470" y="2336873"/>
            <a:ext cx="3063240"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77" name="Google Shape;177;p70"/>
          <p:cNvSpPr txBox="1">
            <a:spLocks noGrp="1"/>
          </p:cNvSpPr>
          <p:nvPr>
            <p:ph type="body" idx="6"/>
          </p:nvPr>
        </p:nvSpPr>
        <p:spPr>
          <a:xfrm>
            <a:off x="3944117" y="4873764"/>
            <a:ext cx="3067297"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8" name="Google Shape;178;p70"/>
          <p:cNvSpPr txBox="1">
            <a:spLocks noGrp="1"/>
          </p:cNvSpPr>
          <p:nvPr>
            <p:ph type="body" idx="7"/>
          </p:nvPr>
        </p:nvSpPr>
        <p:spPr>
          <a:xfrm>
            <a:off x="7230678" y="4297503"/>
            <a:ext cx="30635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9" name="Google Shape;179;p70"/>
          <p:cNvSpPr>
            <a:spLocks noGrp="1"/>
          </p:cNvSpPr>
          <p:nvPr>
            <p:ph type="pic" idx="8"/>
          </p:nvPr>
        </p:nvSpPr>
        <p:spPr>
          <a:xfrm>
            <a:off x="7230677" y="2336873"/>
            <a:ext cx="3063505" cy="1524000"/>
          </a:xfrm>
          <a:prstGeom prst="roundRect">
            <a:avLst>
              <a:gd name="adj" fmla="val 0"/>
            </a:avLst>
          </a:prstGeom>
          <a:noFill/>
          <a:ln>
            <a:noFill/>
          </a:ln>
          <a:effectLst>
            <a:outerShdw blurRad="50800" dist="50800" dir="5400000" algn="tl" rotWithShape="0">
              <a:srgbClr val="000000">
                <a:alpha val="42745"/>
              </a:srgbClr>
            </a:outerShdw>
          </a:effectLst>
        </p:spPr>
      </p:sp>
      <p:sp>
        <p:nvSpPr>
          <p:cNvPr id="180" name="Google Shape;180;p70"/>
          <p:cNvSpPr txBox="1">
            <a:spLocks noGrp="1"/>
          </p:cNvSpPr>
          <p:nvPr>
            <p:ph type="body" idx="9"/>
          </p:nvPr>
        </p:nvSpPr>
        <p:spPr>
          <a:xfrm>
            <a:off x="7230553" y="4873762"/>
            <a:ext cx="3067563" cy="10624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81" name="Google Shape;181;p70"/>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70"/>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70"/>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4"/>
        <p:cNvGrpSpPr/>
        <p:nvPr/>
      </p:nvGrpSpPr>
      <p:grpSpPr>
        <a:xfrm>
          <a:off x="0" y="0"/>
          <a:ext cx="0" cy="0"/>
          <a:chOff x="0" y="0"/>
          <a:chExt cx="0" cy="0"/>
        </a:xfrm>
      </p:grpSpPr>
      <p:pic>
        <p:nvPicPr>
          <p:cNvPr id="185" name="Google Shape;185;p71"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86" name="Google Shape;186;p71"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87" name="Google Shape;187;p71"/>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1"/>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71"/>
          <p:cNvSpPr txBox="1">
            <a:spLocks noGrp="1"/>
          </p:cNvSpPr>
          <p:nvPr>
            <p:ph type="body" idx="1"/>
          </p:nvPr>
        </p:nvSpPr>
        <p:spPr>
          <a:xfrm rot="5400000">
            <a:off x="3687594" y="-670400"/>
            <a:ext cx="3599316" cy="961386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1" name="Google Shape;191;p7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7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71"/>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72"/>
          <p:cNvSpPr/>
          <p:nvPr/>
        </p:nvSpPr>
        <p:spPr>
          <a:xfrm rot="5400000">
            <a:off x="8116207" y="1869395"/>
            <a:ext cx="5106988"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2"/>
          <p:cNvSpPr/>
          <p:nvPr/>
        </p:nvSpPr>
        <p:spPr>
          <a:xfrm rot="5400000">
            <a:off x="9868202" y="5372403"/>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2"/>
          <p:cNvSpPr txBox="1">
            <a:spLocks noGrp="1"/>
          </p:cNvSpPr>
          <p:nvPr>
            <p:ph type="title"/>
          </p:nvPr>
        </p:nvSpPr>
        <p:spPr>
          <a:xfrm rot="5400000">
            <a:off x="8489252" y="2249576"/>
            <a:ext cx="4353760" cy="1073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72"/>
          <p:cNvSpPr txBox="1">
            <a:spLocks noGrp="1"/>
          </p:cNvSpPr>
          <p:nvPr>
            <p:ph type="body" idx="1"/>
          </p:nvPr>
        </p:nvSpPr>
        <p:spPr>
          <a:xfrm rot="5400000">
            <a:off x="2452030" y="-1162110"/>
            <a:ext cx="5326589" cy="88700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9" name="Google Shape;199;p72"/>
          <p:cNvSpPr txBox="1">
            <a:spLocks noGrp="1"/>
          </p:cNvSpPr>
          <p:nvPr>
            <p:ph type="dt" idx="10"/>
          </p:nvPr>
        </p:nvSpPr>
        <p:spPr>
          <a:xfrm>
            <a:off x="6807126"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72"/>
          <p:cNvSpPr txBox="1">
            <a:spLocks noGrp="1"/>
          </p:cNvSpPr>
          <p:nvPr>
            <p:ph type="ftr" idx="11"/>
          </p:nvPr>
        </p:nvSpPr>
        <p:spPr>
          <a:xfrm>
            <a:off x="680321" y="5936188"/>
            <a:ext cx="61268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72"/>
          <p:cNvSpPr txBox="1">
            <a:spLocks noGrp="1"/>
          </p:cNvSpPr>
          <p:nvPr>
            <p:ph type="sldNum" idx="12"/>
          </p:nvPr>
        </p:nvSpPr>
        <p:spPr>
          <a:xfrm>
            <a:off x="10097550" y="5398633"/>
            <a:ext cx="1154151" cy="1090789"/>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3600" b="0" i="0" u="none" strike="noStrike" cap="none">
                <a:solidFill>
                  <a:schemeClr val="lt1"/>
                </a:solidFill>
                <a:latin typeface="Trebuchet MS"/>
                <a:ea typeface="Trebuchet MS"/>
                <a:cs typeface="Trebuchet MS"/>
                <a:sym typeface="Trebuchet MS"/>
              </a:defRPr>
            </a:lvl1pPr>
            <a:lvl2pPr marL="0" lvl="1" indent="0" algn="ctr">
              <a:spcBef>
                <a:spcPts val="0"/>
              </a:spcBef>
              <a:buNone/>
              <a:defRPr sz="3600" b="0" i="0" u="none" strike="noStrike" cap="none">
                <a:solidFill>
                  <a:schemeClr val="lt1"/>
                </a:solidFill>
                <a:latin typeface="Trebuchet MS"/>
                <a:ea typeface="Trebuchet MS"/>
                <a:cs typeface="Trebuchet MS"/>
                <a:sym typeface="Trebuchet MS"/>
              </a:defRPr>
            </a:lvl2pPr>
            <a:lvl3pPr marL="0" lvl="2" indent="0" algn="ctr">
              <a:spcBef>
                <a:spcPts val="0"/>
              </a:spcBef>
              <a:buNone/>
              <a:defRPr sz="3600" b="0" i="0" u="none" strike="noStrike" cap="none">
                <a:solidFill>
                  <a:schemeClr val="lt1"/>
                </a:solidFill>
                <a:latin typeface="Trebuchet MS"/>
                <a:ea typeface="Trebuchet MS"/>
                <a:cs typeface="Trebuchet MS"/>
                <a:sym typeface="Trebuchet MS"/>
              </a:defRPr>
            </a:lvl3pPr>
            <a:lvl4pPr marL="0" lvl="3" indent="0" algn="ctr">
              <a:spcBef>
                <a:spcPts val="0"/>
              </a:spcBef>
              <a:buNone/>
              <a:defRPr sz="3600" b="0" i="0" u="none" strike="noStrike" cap="none">
                <a:solidFill>
                  <a:schemeClr val="lt1"/>
                </a:solidFill>
                <a:latin typeface="Trebuchet MS"/>
                <a:ea typeface="Trebuchet MS"/>
                <a:cs typeface="Trebuchet MS"/>
                <a:sym typeface="Trebuchet MS"/>
              </a:defRPr>
            </a:lvl4pPr>
            <a:lvl5pPr marL="0" lvl="4" indent="0" algn="ctr">
              <a:spcBef>
                <a:spcPts val="0"/>
              </a:spcBef>
              <a:buNone/>
              <a:defRPr sz="3600" b="0" i="0" u="none" strike="noStrike" cap="none">
                <a:solidFill>
                  <a:schemeClr val="lt1"/>
                </a:solidFill>
                <a:latin typeface="Trebuchet MS"/>
                <a:ea typeface="Trebuchet MS"/>
                <a:cs typeface="Trebuchet MS"/>
                <a:sym typeface="Trebuchet MS"/>
              </a:defRPr>
            </a:lvl5pPr>
            <a:lvl6pPr marL="0" lvl="5" indent="0" algn="ctr">
              <a:spcBef>
                <a:spcPts val="0"/>
              </a:spcBef>
              <a:buNone/>
              <a:defRPr sz="3600" b="0" i="0" u="none" strike="noStrike" cap="none">
                <a:solidFill>
                  <a:schemeClr val="lt1"/>
                </a:solidFill>
                <a:latin typeface="Trebuchet MS"/>
                <a:ea typeface="Trebuchet MS"/>
                <a:cs typeface="Trebuchet MS"/>
                <a:sym typeface="Trebuchet MS"/>
              </a:defRPr>
            </a:lvl6pPr>
            <a:lvl7pPr marL="0" lvl="6" indent="0" algn="ctr">
              <a:spcBef>
                <a:spcPts val="0"/>
              </a:spcBef>
              <a:buNone/>
              <a:defRPr sz="3600" b="0" i="0" u="none" strike="noStrike" cap="none">
                <a:solidFill>
                  <a:schemeClr val="lt1"/>
                </a:solidFill>
                <a:latin typeface="Trebuchet MS"/>
                <a:ea typeface="Trebuchet MS"/>
                <a:cs typeface="Trebuchet MS"/>
                <a:sym typeface="Trebuchet MS"/>
              </a:defRPr>
            </a:lvl7pPr>
            <a:lvl8pPr marL="0" lvl="7" indent="0" algn="ctr">
              <a:spcBef>
                <a:spcPts val="0"/>
              </a:spcBef>
              <a:buNone/>
              <a:defRPr sz="3600" b="0" i="0" u="none" strike="noStrike" cap="none">
                <a:solidFill>
                  <a:schemeClr val="lt1"/>
                </a:solidFill>
                <a:latin typeface="Trebuchet MS"/>
                <a:ea typeface="Trebuchet MS"/>
                <a:cs typeface="Trebuchet MS"/>
                <a:sym typeface="Trebuchet MS"/>
              </a:defRPr>
            </a:lvl8pPr>
            <a:lvl9pPr marL="0" lvl="8" indent="0" algn="ctr">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pic>
        <p:nvPicPr>
          <p:cNvPr id="27" name="Google Shape;27;p57"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28" name="Google Shape;28;p57"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29" name="Google Shape;29;p57"/>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7"/>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7"/>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 name="Google Shape;33;p57"/>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7"/>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7"/>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pic>
        <p:nvPicPr>
          <p:cNvPr id="37" name="Google Shape;37;p58" descr="HD-ShadowLong.png"/>
          <p:cNvPicPr preferRelativeResize="0"/>
          <p:nvPr/>
        </p:nvPicPr>
        <p:blipFill rotWithShape="1">
          <a:blip r:embed="rId2">
            <a:alphaModFix/>
          </a:blip>
          <a:srcRect/>
          <a:stretch/>
        </p:blipFill>
        <p:spPr>
          <a:xfrm>
            <a:off x="-1" y="4086907"/>
            <a:ext cx="10437812" cy="321164"/>
          </a:xfrm>
          <a:prstGeom prst="rect">
            <a:avLst/>
          </a:prstGeom>
          <a:noFill/>
          <a:ln>
            <a:noFill/>
          </a:ln>
        </p:spPr>
      </p:pic>
      <p:pic>
        <p:nvPicPr>
          <p:cNvPr id="38" name="Google Shape;38;p58" descr="HD-ShadowShort.png"/>
          <p:cNvPicPr preferRelativeResize="0"/>
          <p:nvPr/>
        </p:nvPicPr>
        <p:blipFill rotWithShape="1">
          <a:blip r:embed="rId3">
            <a:alphaModFix/>
          </a:blip>
          <a:srcRect/>
          <a:stretch/>
        </p:blipFill>
        <p:spPr>
          <a:xfrm>
            <a:off x="10585824" y="4087901"/>
            <a:ext cx="1602997" cy="144270"/>
          </a:xfrm>
          <a:prstGeom prst="rect">
            <a:avLst/>
          </a:prstGeom>
          <a:noFill/>
          <a:ln>
            <a:noFill/>
          </a:ln>
        </p:spPr>
      </p:pic>
      <p:sp>
        <p:nvSpPr>
          <p:cNvPr id="39" name="Google Shape;39;p58"/>
          <p:cNvSpPr/>
          <p:nvPr/>
        </p:nvSpPr>
        <p:spPr>
          <a:xfrm>
            <a:off x="-2" y="2726267"/>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8"/>
          <p:cNvSpPr/>
          <p:nvPr/>
        </p:nvSpPr>
        <p:spPr>
          <a:xfrm>
            <a:off x="10585825" y="2726267"/>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8"/>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8"/>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3" name="Google Shape;43;p58"/>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8"/>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8"/>
          <p:cNvSpPr txBox="1">
            <a:spLocks noGrp="1"/>
          </p:cNvSpPr>
          <p:nvPr>
            <p:ph type="sldNum" idx="12"/>
          </p:nvPr>
        </p:nvSpPr>
        <p:spPr>
          <a:xfrm>
            <a:off x="10729455" y="286989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pic>
        <p:nvPicPr>
          <p:cNvPr id="47" name="Google Shape;47;p59"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48" name="Google Shape;48;p59"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49" name="Google Shape;49;p59"/>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9"/>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9"/>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59"/>
          <p:cNvSpPr txBox="1">
            <a:spLocks noGrp="1"/>
          </p:cNvSpPr>
          <p:nvPr>
            <p:ph type="body" idx="1"/>
          </p:nvPr>
        </p:nvSpPr>
        <p:spPr>
          <a:xfrm>
            <a:off x="680320" y="2336873"/>
            <a:ext cx="4698358"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3" name="Google Shape;53;p59"/>
          <p:cNvSpPr txBox="1">
            <a:spLocks noGrp="1"/>
          </p:cNvSpPr>
          <p:nvPr>
            <p:ph type="body" idx="2"/>
          </p:nvPr>
        </p:nvSpPr>
        <p:spPr>
          <a:xfrm>
            <a:off x="5594123" y="2336873"/>
            <a:ext cx="4700058" cy="359931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4" name="Google Shape;54;p59"/>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9"/>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9"/>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pic>
        <p:nvPicPr>
          <p:cNvPr id="58" name="Google Shape;58;p60"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59" name="Google Shape;59;p60"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60" name="Google Shape;60;p60"/>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0"/>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0"/>
          <p:cNvSpPr txBox="1">
            <a:spLocks noGrp="1"/>
          </p:cNvSpPr>
          <p:nvPr>
            <p:ph type="title"/>
          </p:nvPr>
        </p:nvSpPr>
        <p:spPr>
          <a:xfrm>
            <a:off x="680319" y="753229"/>
            <a:ext cx="9613863" cy="108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60"/>
          <p:cNvSpPr txBox="1">
            <a:spLocks noGrp="1"/>
          </p:cNvSpPr>
          <p:nvPr>
            <p:ph type="body" idx="1"/>
          </p:nvPr>
        </p:nvSpPr>
        <p:spPr>
          <a:xfrm>
            <a:off x="906350" y="2336873"/>
            <a:ext cx="4472327" cy="69313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4" name="Google Shape;64;p60"/>
          <p:cNvSpPr txBox="1">
            <a:spLocks noGrp="1"/>
          </p:cNvSpPr>
          <p:nvPr>
            <p:ph type="body" idx="2"/>
          </p:nvPr>
        </p:nvSpPr>
        <p:spPr>
          <a:xfrm>
            <a:off x="680322" y="3030008"/>
            <a:ext cx="4698355"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60"/>
          <p:cNvSpPr txBox="1">
            <a:spLocks noGrp="1"/>
          </p:cNvSpPr>
          <p:nvPr>
            <p:ph type="body" idx="3"/>
          </p:nvPr>
        </p:nvSpPr>
        <p:spPr>
          <a:xfrm>
            <a:off x="5820154" y="2336873"/>
            <a:ext cx="4474028" cy="69207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6" name="Google Shape;66;p60"/>
          <p:cNvSpPr txBox="1">
            <a:spLocks noGrp="1"/>
          </p:cNvSpPr>
          <p:nvPr>
            <p:ph type="body" idx="4"/>
          </p:nvPr>
        </p:nvSpPr>
        <p:spPr>
          <a:xfrm>
            <a:off x="5594123" y="3030008"/>
            <a:ext cx="4700059" cy="290617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7" name="Google Shape;67;p60"/>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60"/>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60"/>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pic>
        <p:nvPicPr>
          <p:cNvPr id="71" name="Google Shape;71;p61"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72" name="Google Shape;72;p61"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73" name="Google Shape;73;p61"/>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1"/>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6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1"/>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pic>
        <p:nvPicPr>
          <p:cNvPr id="80" name="Google Shape;80;p62" descr="HD-ShadowShort.png"/>
          <p:cNvPicPr preferRelativeResize="0"/>
          <p:nvPr/>
        </p:nvPicPr>
        <p:blipFill rotWithShape="1">
          <a:blip r:embed="rId2">
            <a:alphaModFix/>
          </a:blip>
          <a:srcRect/>
          <a:stretch/>
        </p:blipFill>
        <p:spPr>
          <a:xfrm>
            <a:off x="10585826" y="1971234"/>
            <a:ext cx="1602997" cy="144270"/>
          </a:xfrm>
          <a:prstGeom prst="rect">
            <a:avLst/>
          </a:prstGeom>
          <a:noFill/>
          <a:ln>
            <a:noFill/>
          </a:ln>
        </p:spPr>
      </p:pic>
      <p:sp>
        <p:nvSpPr>
          <p:cNvPr id="81" name="Google Shape;81;p62"/>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2"/>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2"/>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62"/>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5"/>
        <p:cNvGrpSpPr/>
        <p:nvPr/>
      </p:nvGrpSpPr>
      <p:grpSpPr>
        <a:xfrm>
          <a:off x="0" y="0"/>
          <a:ext cx="0" cy="0"/>
          <a:chOff x="0" y="0"/>
          <a:chExt cx="0" cy="0"/>
        </a:xfrm>
      </p:grpSpPr>
      <p:pic>
        <p:nvPicPr>
          <p:cNvPr id="86" name="Google Shape;86;p63"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87" name="Google Shape;87;p63"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88" name="Google Shape;88;p63"/>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3"/>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3"/>
          <p:cNvSpPr txBox="1">
            <a:spLocks noGrp="1"/>
          </p:cNvSpPr>
          <p:nvPr>
            <p:ph type="title"/>
          </p:nvPr>
        </p:nvSpPr>
        <p:spPr>
          <a:xfrm>
            <a:off x="680321" y="753227"/>
            <a:ext cx="9613859" cy="10809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63"/>
          <p:cNvSpPr txBox="1">
            <a:spLocks noGrp="1"/>
          </p:cNvSpPr>
          <p:nvPr>
            <p:ph type="body" idx="1"/>
          </p:nvPr>
        </p:nvSpPr>
        <p:spPr>
          <a:xfrm>
            <a:off x="4685846" y="2336873"/>
            <a:ext cx="5608336" cy="35993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2" name="Google Shape;92;p63"/>
          <p:cNvSpPr txBox="1">
            <a:spLocks noGrp="1"/>
          </p:cNvSpPr>
          <p:nvPr>
            <p:ph type="body" idx="2"/>
          </p:nvPr>
        </p:nvSpPr>
        <p:spPr>
          <a:xfrm>
            <a:off x="680322" y="2336872"/>
            <a:ext cx="3790078" cy="359931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3" name="Google Shape;93;p63"/>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63"/>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3"/>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pic>
        <p:nvPicPr>
          <p:cNvPr id="97" name="Google Shape;97;p64"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98" name="Google Shape;98;p64"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99" name="Google Shape;99;p64"/>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4"/>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4"/>
          <p:cNvSpPr txBox="1">
            <a:spLocks noGrp="1"/>
          </p:cNvSpPr>
          <p:nvPr>
            <p:ph type="title"/>
          </p:nvPr>
        </p:nvSpPr>
        <p:spPr>
          <a:xfrm>
            <a:off x="680323" y="753228"/>
            <a:ext cx="9613857" cy="1080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64"/>
          <p:cNvSpPr>
            <a:spLocks noGrp="1"/>
          </p:cNvSpPr>
          <p:nvPr>
            <p:ph type="pic" idx="2"/>
          </p:nvPr>
        </p:nvSpPr>
        <p:spPr>
          <a:xfrm>
            <a:off x="4868333" y="2336874"/>
            <a:ext cx="5425849" cy="3599312"/>
          </a:xfrm>
          <a:prstGeom prst="rect">
            <a:avLst/>
          </a:prstGeom>
          <a:noFill/>
          <a:ln>
            <a:noFill/>
          </a:ln>
          <a:effectLst>
            <a:outerShdw blurRad="76200" dist="63500" dir="5040000" algn="tl" rotWithShape="0">
              <a:srgbClr val="000000">
                <a:alpha val="40784"/>
              </a:srgbClr>
            </a:outerShdw>
          </a:effectLst>
        </p:spPr>
      </p:sp>
      <p:sp>
        <p:nvSpPr>
          <p:cNvPr id="103" name="Google Shape;103;p64"/>
          <p:cNvSpPr txBox="1">
            <a:spLocks noGrp="1"/>
          </p:cNvSpPr>
          <p:nvPr>
            <p:ph type="body" idx="1"/>
          </p:nvPr>
        </p:nvSpPr>
        <p:spPr>
          <a:xfrm>
            <a:off x="680323" y="2336873"/>
            <a:ext cx="3876256" cy="359931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4" name="Google Shape;104;p64"/>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64"/>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64"/>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9"/>
        <p:cNvGrpSpPr/>
        <p:nvPr/>
      </p:nvGrpSpPr>
      <p:grpSpPr>
        <a:xfrm>
          <a:off x="0" y="0"/>
          <a:ext cx="0" cy="0"/>
          <a:chOff x="0" y="0"/>
          <a:chExt cx="0" cy="0"/>
        </a:xfrm>
      </p:grpSpPr>
      <p:pic>
        <p:nvPicPr>
          <p:cNvPr id="10" name="Google Shape;10;p55"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11" name="Google Shape;11;p55"/>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55"/>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13" name="Google Shape;13;p55"/>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4" name="Google Shape;14;p55"/>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5" name="Google Shape;15;p55"/>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b="0" i="0" u="none" strike="noStrike" cap="none">
                <a:solidFill>
                  <a:schemeClr val="lt1"/>
                </a:solidFill>
                <a:latin typeface="Trebuchet MS"/>
                <a:ea typeface="Trebuchet MS"/>
                <a:cs typeface="Trebuchet MS"/>
                <a:sym typeface="Trebuchet MS"/>
              </a:defRPr>
            </a:lvl1pPr>
            <a:lvl2pPr marL="0" marR="0" lvl="1" indent="0" algn="l" rtl="0">
              <a:spcBef>
                <a:spcPts val="0"/>
              </a:spcBef>
              <a:buNone/>
              <a:defRPr sz="3600" b="0" i="0" u="none" strike="noStrike" cap="none">
                <a:solidFill>
                  <a:schemeClr val="lt1"/>
                </a:solidFill>
                <a:latin typeface="Trebuchet MS"/>
                <a:ea typeface="Trebuchet MS"/>
                <a:cs typeface="Trebuchet MS"/>
                <a:sym typeface="Trebuchet MS"/>
              </a:defRPr>
            </a:lvl2pPr>
            <a:lvl3pPr marL="0" marR="0" lvl="2" indent="0" algn="l" rtl="0">
              <a:spcBef>
                <a:spcPts val="0"/>
              </a:spcBef>
              <a:buNone/>
              <a:defRPr sz="3600" b="0" i="0" u="none" strike="noStrike" cap="none">
                <a:solidFill>
                  <a:schemeClr val="lt1"/>
                </a:solidFill>
                <a:latin typeface="Trebuchet MS"/>
                <a:ea typeface="Trebuchet MS"/>
                <a:cs typeface="Trebuchet MS"/>
                <a:sym typeface="Trebuchet MS"/>
              </a:defRPr>
            </a:lvl3pPr>
            <a:lvl4pPr marL="0" marR="0" lvl="3" indent="0" algn="l" rtl="0">
              <a:spcBef>
                <a:spcPts val="0"/>
              </a:spcBef>
              <a:buNone/>
              <a:defRPr sz="3600" b="0" i="0" u="none" strike="noStrike" cap="none">
                <a:solidFill>
                  <a:schemeClr val="lt1"/>
                </a:solidFill>
                <a:latin typeface="Trebuchet MS"/>
                <a:ea typeface="Trebuchet MS"/>
                <a:cs typeface="Trebuchet MS"/>
                <a:sym typeface="Trebuchet MS"/>
              </a:defRPr>
            </a:lvl4pPr>
            <a:lvl5pPr marL="0" marR="0" lvl="4" indent="0" algn="l" rtl="0">
              <a:spcBef>
                <a:spcPts val="0"/>
              </a:spcBef>
              <a:buNone/>
              <a:defRPr sz="3600" b="0" i="0" u="none" strike="noStrike" cap="none">
                <a:solidFill>
                  <a:schemeClr val="lt1"/>
                </a:solidFill>
                <a:latin typeface="Trebuchet MS"/>
                <a:ea typeface="Trebuchet MS"/>
                <a:cs typeface="Trebuchet MS"/>
                <a:sym typeface="Trebuchet MS"/>
              </a:defRPr>
            </a:lvl5pPr>
            <a:lvl6pPr marL="0" marR="0" lvl="5" indent="0" algn="l" rtl="0">
              <a:spcBef>
                <a:spcPts val="0"/>
              </a:spcBef>
              <a:buNone/>
              <a:defRPr sz="3600" b="0" i="0" u="none" strike="noStrike" cap="none">
                <a:solidFill>
                  <a:schemeClr val="lt1"/>
                </a:solidFill>
                <a:latin typeface="Trebuchet MS"/>
                <a:ea typeface="Trebuchet MS"/>
                <a:cs typeface="Trebuchet MS"/>
                <a:sym typeface="Trebuchet MS"/>
              </a:defRPr>
            </a:lvl6pPr>
            <a:lvl7pPr marL="0" marR="0" lvl="6" indent="0" algn="l" rtl="0">
              <a:spcBef>
                <a:spcPts val="0"/>
              </a:spcBef>
              <a:buNone/>
              <a:defRPr sz="3600" b="0" i="0" u="none" strike="noStrike" cap="none">
                <a:solidFill>
                  <a:schemeClr val="lt1"/>
                </a:solidFill>
                <a:latin typeface="Trebuchet MS"/>
                <a:ea typeface="Trebuchet MS"/>
                <a:cs typeface="Trebuchet MS"/>
                <a:sym typeface="Trebuchet MS"/>
              </a:defRPr>
            </a:lvl7pPr>
            <a:lvl8pPr marL="0" marR="0" lvl="7" indent="0" algn="l" rtl="0">
              <a:spcBef>
                <a:spcPts val="0"/>
              </a:spcBef>
              <a:buNone/>
              <a:defRPr sz="3600" b="0" i="0" u="none" strike="noStrike" cap="none">
                <a:solidFill>
                  <a:schemeClr val="lt1"/>
                </a:solidFill>
                <a:latin typeface="Trebuchet MS"/>
                <a:ea typeface="Trebuchet MS"/>
                <a:cs typeface="Trebuchet MS"/>
                <a:sym typeface="Trebuchet MS"/>
              </a:defRPr>
            </a:lvl8pPr>
            <a:lvl9pPr marL="0" marR="0" lvl="8" indent="0" algn="l" rtl="0">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creativecommons.org/licenses/by-sa/3.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commons.wikimedia.org/wiki/File:Database_normalization.svg" TargetMode="External"/><Relationship Id="rId5" Type="http://schemas.openxmlformats.org/officeDocument/2006/relationships/image" Target="../media/image1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www.simplilearn.com/tutorials/sql-tutorial/primary-key-in-sq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206"/>
        <p:cNvGrpSpPr/>
        <p:nvPr/>
      </p:nvGrpSpPr>
      <p:grpSpPr>
        <a:xfrm>
          <a:off x="0" y="0"/>
          <a:ext cx="0" cy="0"/>
          <a:chOff x="0" y="0"/>
          <a:chExt cx="0" cy="0"/>
        </a:xfrm>
      </p:grpSpPr>
      <p:sp>
        <p:nvSpPr>
          <p:cNvPr id="207" name="Google Shape;207;p1"/>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08" name="Google Shape;208;p1" descr="Abstract illustration of a graphene sheet"/>
          <p:cNvPicPr preferRelativeResize="0"/>
          <p:nvPr/>
        </p:nvPicPr>
        <p:blipFill rotWithShape="1">
          <a:blip r:embed="rId3">
            <a:alphaModFix amt="41000"/>
          </a:blip>
          <a:srcRect t="15730"/>
          <a:stretch/>
        </p:blipFill>
        <p:spPr>
          <a:xfrm>
            <a:off x="-3176" y="10"/>
            <a:ext cx="12192000" cy="6857991"/>
          </a:xfrm>
          <a:prstGeom prst="rect">
            <a:avLst/>
          </a:prstGeom>
          <a:noFill/>
          <a:ln>
            <a:noFill/>
          </a:ln>
        </p:spPr>
      </p:pic>
      <p:sp>
        <p:nvSpPr>
          <p:cNvPr id="209" name="Google Shape;209;p1"/>
          <p:cNvSpPr/>
          <p:nvPr/>
        </p:nvSpPr>
        <p:spPr>
          <a:xfrm>
            <a:off x="0" y="4249541"/>
            <a:ext cx="8968085" cy="1660332"/>
          </a:xfrm>
          <a:prstGeom prst="rect">
            <a:avLst/>
          </a:prstGeom>
          <a:solidFill>
            <a:srgbClr val="0C0C0C">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
          <p:cNvSpPr txBox="1">
            <a:spLocks noGrp="1"/>
          </p:cNvSpPr>
          <p:nvPr>
            <p:ph type="ctrTitle"/>
          </p:nvPr>
        </p:nvSpPr>
        <p:spPr>
          <a:xfrm>
            <a:off x="680322" y="4402667"/>
            <a:ext cx="8133478" cy="940240"/>
          </a:xfrm>
          <a:prstGeom prst="rect">
            <a:avLst/>
          </a:prstGeom>
          <a:noFill/>
          <a:ln>
            <a:noFill/>
          </a:ln>
        </p:spPr>
        <p:txBody>
          <a:bodyPr spcFirstLastPara="1" wrap="square" lIns="91425" tIns="45700" rIns="91425" bIns="45700" anchor="b" anchorCtr="0">
            <a:normAutofit fontScale="90000"/>
          </a:bodyPr>
          <a:lstStyle/>
          <a:p>
            <a:pPr marL="0" lvl="0" indent="0" algn="r" rtl="0">
              <a:lnSpc>
                <a:spcPct val="90000"/>
              </a:lnSpc>
              <a:spcBef>
                <a:spcPts val="0"/>
              </a:spcBef>
              <a:spcAft>
                <a:spcPts val="0"/>
              </a:spcAft>
              <a:buClr>
                <a:schemeClr val="lt1"/>
              </a:buClr>
              <a:buSzPct val="100000"/>
              <a:buFont typeface="Times New Roman"/>
              <a:buNone/>
            </a:pPr>
            <a:br>
              <a:rPr lang="en-US" sz="3000">
                <a:latin typeface="Times New Roman"/>
                <a:ea typeface="Times New Roman"/>
                <a:cs typeface="Times New Roman"/>
                <a:sym typeface="Times New Roman"/>
              </a:rPr>
            </a:br>
            <a:r>
              <a:rPr lang="en-US" sz="5300" b="1">
                <a:latin typeface="Trebuchet MS"/>
                <a:ea typeface="Trebuchet MS"/>
                <a:cs typeface="Trebuchet MS"/>
                <a:sym typeface="Trebuchet MS"/>
              </a:rPr>
              <a:t>DATABASE NORMALIZATION</a:t>
            </a:r>
            <a:endParaRPr sz="5300">
              <a:latin typeface="Trebuchet MS"/>
              <a:ea typeface="Trebuchet MS"/>
              <a:cs typeface="Trebuchet MS"/>
              <a:sym typeface="Trebuchet MS"/>
            </a:endParaRPr>
          </a:p>
        </p:txBody>
      </p:sp>
      <p:sp>
        <p:nvSpPr>
          <p:cNvPr id="211" name="Google Shape;211;p1"/>
          <p:cNvSpPr/>
          <p:nvPr/>
        </p:nvSpPr>
        <p:spPr>
          <a:xfrm>
            <a:off x="9111715" y="4249541"/>
            <a:ext cx="3077109" cy="16603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
          <p:cNvSpPr/>
          <p:nvPr/>
        </p:nvSpPr>
        <p:spPr>
          <a:xfrm>
            <a:off x="0" y="5902314"/>
            <a:ext cx="8968085" cy="275942"/>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13" name="Google Shape;213;p1"/>
          <p:cNvSpPr/>
          <p:nvPr/>
        </p:nvSpPr>
        <p:spPr>
          <a:xfrm>
            <a:off x="9111715" y="5902314"/>
            <a:ext cx="3080285" cy="275942"/>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14" name="Google Shape;214;p1"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0"/>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F2F2"/>
              </a:buClr>
              <a:buSzPts val="4000"/>
              <a:buFont typeface="Trebuchet MS"/>
              <a:buNone/>
            </a:pPr>
            <a:r>
              <a:rPr lang="en-US" sz="4000" b="1" i="0">
                <a:solidFill>
                  <a:srgbClr val="F2F2F2"/>
                </a:solidFill>
                <a:latin typeface="Trebuchet MS"/>
                <a:ea typeface="Trebuchet MS"/>
                <a:cs typeface="Trebuchet MS"/>
                <a:sym typeface="Trebuchet MS"/>
              </a:rPr>
              <a:t>What is Anomaly?</a:t>
            </a:r>
            <a:endParaRPr sz="4000" b="1">
              <a:solidFill>
                <a:srgbClr val="F2F2F2"/>
              </a:solidFill>
              <a:latin typeface="Trebuchet MS"/>
              <a:ea typeface="Trebuchet MS"/>
              <a:cs typeface="Trebuchet MS"/>
              <a:sym typeface="Trebuchet MS"/>
            </a:endParaRPr>
          </a:p>
        </p:txBody>
      </p:sp>
      <p:sp>
        <p:nvSpPr>
          <p:cNvPr id="300" name="Google Shape;300;p10"/>
          <p:cNvSpPr txBox="1">
            <a:spLocks noGrp="1"/>
          </p:cNvSpPr>
          <p:nvPr>
            <p:ph type="body" idx="1"/>
          </p:nvPr>
        </p:nvSpPr>
        <p:spPr>
          <a:xfrm>
            <a:off x="497150" y="2095130"/>
            <a:ext cx="10768614" cy="4634143"/>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rgbClr val="F2F2F2"/>
              </a:buClr>
              <a:buSzPct val="100000"/>
              <a:buChar char="•"/>
            </a:pPr>
            <a:r>
              <a:rPr lang="en-US" b="1" i="0">
                <a:solidFill>
                  <a:srgbClr val="F2F2F2"/>
                </a:solidFill>
              </a:rPr>
              <a:t>In Database Management System (DBMS), anomaly means the inconsistency occurred in the relational table during the operations performed on the relational table.</a:t>
            </a:r>
            <a:endParaRPr/>
          </a:p>
          <a:p>
            <a:pPr marL="228600" lvl="0" indent="-87629" algn="just" rtl="0">
              <a:lnSpc>
                <a:spcPct val="90000"/>
              </a:lnSpc>
              <a:spcBef>
                <a:spcPts val="1000"/>
              </a:spcBef>
              <a:spcAft>
                <a:spcPts val="0"/>
              </a:spcAft>
              <a:buClr>
                <a:schemeClr val="lt1"/>
              </a:buClr>
              <a:buSzPct val="100000"/>
              <a:buNone/>
            </a:pPr>
            <a:endParaRPr b="1" i="0">
              <a:solidFill>
                <a:srgbClr val="F2F2F2"/>
              </a:solidFill>
            </a:endParaRPr>
          </a:p>
          <a:p>
            <a:pPr marL="228600" lvl="0" indent="-228600" algn="just" rtl="0">
              <a:lnSpc>
                <a:spcPct val="90000"/>
              </a:lnSpc>
              <a:spcBef>
                <a:spcPts val="1000"/>
              </a:spcBef>
              <a:spcAft>
                <a:spcPts val="0"/>
              </a:spcAft>
              <a:buClr>
                <a:srgbClr val="F2F2F2"/>
              </a:buClr>
              <a:buSzPct val="100000"/>
              <a:buChar char="•"/>
            </a:pPr>
            <a:r>
              <a:rPr lang="en-US" b="1" i="0">
                <a:solidFill>
                  <a:srgbClr val="F2F2F2"/>
                </a:solidFill>
              </a:rPr>
              <a:t>There can be various reasons for anomalies to occur in the database. </a:t>
            </a:r>
            <a:endParaRPr/>
          </a:p>
          <a:p>
            <a:pPr marL="228600" lvl="0" indent="-87629" algn="just" rtl="0">
              <a:lnSpc>
                <a:spcPct val="90000"/>
              </a:lnSpc>
              <a:spcBef>
                <a:spcPts val="1000"/>
              </a:spcBef>
              <a:spcAft>
                <a:spcPts val="0"/>
              </a:spcAft>
              <a:buClr>
                <a:schemeClr val="lt1"/>
              </a:buClr>
              <a:buSzPct val="100000"/>
              <a:buNone/>
            </a:pPr>
            <a:endParaRPr b="1" i="0">
              <a:solidFill>
                <a:srgbClr val="F2F2F2"/>
              </a:solidFill>
            </a:endParaRPr>
          </a:p>
          <a:p>
            <a:pPr marL="228600" lvl="0" indent="-228600" algn="just" rtl="0">
              <a:lnSpc>
                <a:spcPct val="90000"/>
              </a:lnSpc>
              <a:spcBef>
                <a:spcPts val="1000"/>
              </a:spcBef>
              <a:spcAft>
                <a:spcPts val="0"/>
              </a:spcAft>
              <a:buClr>
                <a:srgbClr val="F2F2F2"/>
              </a:buClr>
              <a:buSzPct val="100000"/>
              <a:buChar char="•"/>
            </a:pPr>
            <a:r>
              <a:rPr lang="en-US" b="1" i="0">
                <a:solidFill>
                  <a:srgbClr val="F2F2F2"/>
                </a:solidFill>
              </a:rPr>
              <a:t>For example, if there is a lot of redundant data present in our database then DBMS anomalies can occur. If a table is constructed in a very poor manner, then there is a chance of database anomaly. Due to database anomalies, the integrity of the database suffers.</a:t>
            </a:r>
            <a:endParaRPr/>
          </a:p>
          <a:p>
            <a:pPr marL="228600" lvl="0" indent="-87629" algn="just" rtl="0">
              <a:lnSpc>
                <a:spcPct val="90000"/>
              </a:lnSpc>
              <a:spcBef>
                <a:spcPts val="1000"/>
              </a:spcBef>
              <a:spcAft>
                <a:spcPts val="0"/>
              </a:spcAft>
              <a:buClr>
                <a:schemeClr val="lt1"/>
              </a:buClr>
              <a:buSzPct val="100000"/>
              <a:buNone/>
            </a:pPr>
            <a:endParaRPr b="1" i="0">
              <a:solidFill>
                <a:srgbClr val="F2F2F2"/>
              </a:solidFill>
            </a:endParaRPr>
          </a:p>
          <a:p>
            <a:pPr marL="228600" lvl="0" indent="-228600" algn="just" rtl="0">
              <a:lnSpc>
                <a:spcPct val="90000"/>
              </a:lnSpc>
              <a:spcBef>
                <a:spcPts val="1000"/>
              </a:spcBef>
              <a:spcAft>
                <a:spcPts val="0"/>
              </a:spcAft>
              <a:buClr>
                <a:srgbClr val="F2F2F2"/>
              </a:buClr>
              <a:buSzPct val="100000"/>
              <a:buChar char="•"/>
            </a:pPr>
            <a:r>
              <a:rPr lang="en-US" b="1" i="0">
                <a:solidFill>
                  <a:srgbClr val="F2F2F2"/>
                </a:solidFill>
              </a:rPr>
              <a:t>The other reason for the database anomalies is that all the data is stored in a single table. So, to remove the anomalies of the database, normalization is the process that is done where the splitting of the table and joining of the table (different types of join) occurs.</a:t>
            </a:r>
            <a:endParaRPr b="1">
              <a:solidFill>
                <a:srgbClr val="F2F2F2"/>
              </a:solidFill>
            </a:endParaRPr>
          </a:p>
        </p:txBody>
      </p:sp>
      <p:pic>
        <p:nvPicPr>
          <p:cNvPr id="301" name="Google Shape;301;p10"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500"/>
                                        <p:tgtEl>
                                          <p:spTgt spid="2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0">
                                            <p:txEl>
                                              <p:pRg st="0" end="0"/>
                                            </p:txEl>
                                          </p:spTgt>
                                        </p:tgtEl>
                                        <p:attrNameLst>
                                          <p:attrName>style.visibility</p:attrName>
                                        </p:attrNameLst>
                                      </p:cBhvr>
                                      <p:to>
                                        <p:strVal val="visible"/>
                                      </p:to>
                                    </p:set>
                                    <p:animEffect transition="in" filter="fade">
                                      <p:cBhvr>
                                        <p:cTn id="12" dur="1000"/>
                                        <p:tgtEl>
                                          <p:spTgt spid="30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0">
                                            <p:txEl>
                                              <p:pRg st="1" end="1"/>
                                            </p:txEl>
                                          </p:spTgt>
                                        </p:tgtEl>
                                        <p:attrNameLst>
                                          <p:attrName>style.visibility</p:attrName>
                                        </p:attrNameLst>
                                      </p:cBhvr>
                                      <p:to>
                                        <p:strVal val="visible"/>
                                      </p:to>
                                    </p:set>
                                    <p:animEffect transition="in" filter="fade">
                                      <p:cBhvr>
                                        <p:cTn id="17" dur="1000"/>
                                        <p:tgtEl>
                                          <p:spTgt spid="30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0">
                                            <p:txEl>
                                              <p:pRg st="2" end="2"/>
                                            </p:txEl>
                                          </p:spTgt>
                                        </p:tgtEl>
                                        <p:attrNameLst>
                                          <p:attrName>style.visibility</p:attrName>
                                        </p:attrNameLst>
                                      </p:cBhvr>
                                      <p:to>
                                        <p:strVal val="visible"/>
                                      </p:to>
                                    </p:set>
                                    <p:animEffect transition="in" filter="fade">
                                      <p:cBhvr>
                                        <p:cTn id="22" dur="1000"/>
                                        <p:tgtEl>
                                          <p:spTgt spid="30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0">
                                            <p:txEl>
                                              <p:pRg st="3" end="3"/>
                                            </p:txEl>
                                          </p:spTgt>
                                        </p:tgtEl>
                                        <p:attrNameLst>
                                          <p:attrName>style.visibility</p:attrName>
                                        </p:attrNameLst>
                                      </p:cBhvr>
                                      <p:to>
                                        <p:strVal val="visible"/>
                                      </p:to>
                                    </p:set>
                                    <p:animEffect transition="in" filter="fade">
                                      <p:cBhvr>
                                        <p:cTn id="27" dur="1000"/>
                                        <p:tgtEl>
                                          <p:spTgt spid="30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0">
                                            <p:txEl>
                                              <p:pRg st="4" end="4"/>
                                            </p:txEl>
                                          </p:spTgt>
                                        </p:tgtEl>
                                        <p:attrNameLst>
                                          <p:attrName>style.visibility</p:attrName>
                                        </p:attrNameLst>
                                      </p:cBhvr>
                                      <p:to>
                                        <p:strVal val="visible"/>
                                      </p:to>
                                    </p:set>
                                    <p:animEffect transition="in" filter="fade">
                                      <p:cBhvr>
                                        <p:cTn id="32" dur="1000"/>
                                        <p:tgtEl>
                                          <p:spTgt spid="30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0">
                                            <p:txEl>
                                              <p:pRg st="5" end="5"/>
                                            </p:txEl>
                                          </p:spTgt>
                                        </p:tgtEl>
                                        <p:attrNameLst>
                                          <p:attrName>style.visibility</p:attrName>
                                        </p:attrNameLst>
                                      </p:cBhvr>
                                      <p:to>
                                        <p:strVal val="visible"/>
                                      </p:to>
                                    </p:set>
                                    <p:animEffect transition="in" filter="fade">
                                      <p:cBhvr>
                                        <p:cTn id="37" dur="1000"/>
                                        <p:tgtEl>
                                          <p:spTgt spid="30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0">
                                            <p:txEl>
                                              <p:pRg st="6" end="6"/>
                                            </p:txEl>
                                          </p:spTgt>
                                        </p:tgtEl>
                                        <p:attrNameLst>
                                          <p:attrName>style.visibility</p:attrName>
                                        </p:attrNameLst>
                                      </p:cBhvr>
                                      <p:to>
                                        <p:strVal val="visible"/>
                                      </p:to>
                                    </p:set>
                                    <p:animEffect transition="in" filter="fade">
                                      <p:cBhvr>
                                        <p:cTn id="42" dur="1000"/>
                                        <p:tgtEl>
                                          <p:spTgt spid="30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305"/>
        <p:cNvGrpSpPr/>
        <p:nvPr/>
      </p:nvGrpSpPr>
      <p:grpSpPr>
        <a:xfrm>
          <a:off x="0" y="0"/>
          <a:ext cx="0" cy="0"/>
          <a:chOff x="0" y="0"/>
          <a:chExt cx="0" cy="0"/>
        </a:xfrm>
      </p:grpSpPr>
      <p:sp>
        <p:nvSpPr>
          <p:cNvPr id="306" name="Google Shape;306;p1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i="0">
                <a:latin typeface="Trebuchet MS"/>
                <a:ea typeface="Trebuchet MS"/>
                <a:cs typeface="Trebuchet MS"/>
                <a:sym typeface="Trebuchet MS"/>
              </a:rPr>
              <a:t>Insertion anomaly</a:t>
            </a:r>
            <a:endParaRPr sz="4000">
              <a:latin typeface="Trebuchet MS"/>
              <a:ea typeface="Trebuchet MS"/>
              <a:cs typeface="Trebuchet MS"/>
              <a:sym typeface="Trebuchet MS"/>
            </a:endParaRPr>
          </a:p>
        </p:txBody>
      </p:sp>
      <p:sp>
        <p:nvSpPr>
          <p:cNvPr id="307" name="Google Shape;307;p11"/>
          <p:cNvSpPr txBox="1">
            <a:spLocks noGrp="1"/>
          </p:cNvSpPr>
          <p:nvPr>
            <p:ph type="body" idx="1"/>
          </p:nvPr>
        </p:nvSpPr>
        <p:spPr>
          <a:xfrm>
            <a:off x="680322" y="2336872"/>
            <a:ext cx="5338738" cy="4276991"/>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lt1"/>
              </a:buClr>
              <a:buSzPts val="2000"/>
              <a:buChar char="•"/>
            </a:pPr>
            <a:r>
              <a:rPr lang="en-US" sz="2000" b="1" i="0"/>
              <a:t>There are circumstances in which certain facts cannot be recorded at all. </a:t>
            </a:r>
            <a:endParaRPr/>
          </a:p>
          <a:p>
            <a:pPr marL="228600" lvl="0" indent="-101600" algn="just" rtl="0">
              <a:lnSpc>
                <a:spcPct val="90000"/>
              </a:lnSpc>
              <a:spcBef>
                <a:spcPts val="1000"/>
              </a:spcBef>
              <a:spcAft>
                <a:spcPts val="0"/>
              </a:spcAft>
              <a:buClr>
                <a:schemeClr val="lt1"/>
              </a:buClr>
              <a:buSzPts val="2000"/>
              <a:buNone/>
            </a:pPr>
            <a:endParaRPr sz="2000" b="1" i="0"/>
          </a:p>
          <a:p>
            <a:pPr marL="228600" lvl="0" indent="-228600" algn="just" rtl="0">
              <a:lnSpc>
                <a:spcPct val="90000"/>
              </a:lnSpc>
              <a:spcBef>
                <a:spcPts val="1000"/>
              </a:spcBef>
              <a:spcAft>
                <a:spcPts val="0"/>
              </a:spcAft>
              <a:buClr>
                <a:schemeClr val="lt1"/>
              </a:buClr>
              <a:buSzPts val="2000"/>
              <a:buChar char="•"/>
            </a:pPr>
            <a:r>
              <a:rPr lang="en-US" sz="2000" b="1" i="0"/>
              <a:t>For example, each record in a "Faculty and Their Courses" relation might contain a Faculty ID, Faculty Name, Faculty Hire Date, and Course Code. Therefore, the details of any faculty member who teaches at least one course can be recorded, but a newly hired faculty member who has not yet been assigned to teach any courses cannot be recorded, except by setting the Course Code to null.</a:t>
            </a:r>
            <a:endParaRPr sz="2000" b="1"/>
          </a:p>
        </p:txBody>
      </p:sp>
      <p:pic>
        <p:nvPicPr>
          <p:cNvPr id="308" name="Google Shape;308;p11" descr="Table&#10;&#10;Description automatically generated"/>
          <p:cNvPicPr preferRelativeResize="0"/>
          <p:nvPr/>
        </p:nvPicPr>
        <p:blipFill rotWithShape="1">
          <a:blip r:embed="rId3">
            <a:alphaModFix/>
          </a:blip>
          <a:srcRect/>
          <a:stretch/>
        </p:blipFill>
        <p:spPr>
          <a:xfrm>
            <a:off x="6296571" y="2609757"/>
            <a:ext cx="5639886" cy="2749443"/>
          </a:xfrm>
          <a:prstGeom prst="rect">
            <a:avLst/>
          </a:prstGeom>
          <a:solidFill>
            <a:srgbClr val="FCE8CF"/>
          </a:solidFill>
          <a:ln>
            <a:noFill/>
          </a:ln>
          <a:effectLst>
            <a:outerShdw blurRad="76200" dist="63500" dir="5040000" algn="tl" rotWithShape="0">
              <a:srgbClr val="000000">
                <a:alpha val="40784"/>
              </a:srgbClr>
            </a:outerShdw>
          </a:effectLst>
        </p:spPr>
      </p:pic>
      <p:pic>
        <p:nvPicPr>
          <p:cNvPr id="309" name="Google Shape;309;p11" descr="Logo&#10;&#10;Description automatically generated"/>
          <p:cNvPicPr preferRelativeResize="0"/>
          <p:nvPr/>
        </p:nvPicPr>
        <p:blipFill rotWithShape="1">
          <a:blip r:embed="rId4">
            <a:alphaModFix/>
          </a:blip>
          <a:srcRect/>
          <a:stretch/>
        </p:blipFill>
        <p:spPr>
          <a:xfrm>
            <a:off x="11020424" y="-2"/>
            <a:ext cx="1168399" cy="1168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500"/>
                                        <p:tgtEl>
                                          <p:spTgt spid="3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
                                            <p:txEl>
                                              <p:pRg st="0" end="0"/>
                                            </p:txEl>
                                          </p:spTgt>
                                        </p:tgtEl>
                                        <p:attrNameLst>
                                          <p:attrName>style.visibility</p:attrName>
                                        </p:attrNameLst>
                                      </p:cBhvr>
                                      <p:to>
                                        <p:strVal val="visible"/>
                                      </p:to>
                                    </p:set>
                                    <p:animEffect transition="in" filter="fade">
                                      <p:cBhvr>
                                        <p:cTn id="12" dur="1000"/>
                                        <p:tgtEl>
                                          <p:spTgt spid="3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
                                            <p:txEl>
                                              <p:pRg st="1" end="1"/>
                                            </p:txEl>
                                          </p:spTgt>
                                        </p:tgtEl>
                                        <p:attrNameLst>
                                          <p:attrName>style.visibility</p:attrName>
                                        </p:attrNameLst>
                                      </p:cBhvr>
                                      <p:to>
                                        <p:strVal val="visible"/>
                                      </p:to>
                                    </p:set>
                                    <p:animEffect transition="in" filter="fade">
                                      <p:cBhvr>
                                        <p:cTn id="17" dur="1000"/>
                                        <p:tgtEl>
                                          <p:spTgt spid="30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
                                            <p:txEl>
                                              <p:pRg st="2" end="2"/>
                                            </p:txEl>
                                          </p:spTgt>
                                        </p:tgtEl>
                                        <p:attrNameLst>
                                          <p:attrName>style.visibility</p:attrName>
                                        </p:attrNameLst>
                                      </p:cBhvr>
                                      <p:to>
                                        <p:strVal val="visible"/>
                                      </p:to>
                                    </p:set>
                                    <p:animEffect transition="in" filter="fade">
                                      <p:cBhvr>
                                        <p:cTn id="22" dur="1000"/>
                                        <p:tgtEl>
                                          <p:spTgt spid="30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
                                        </p:tgtEl>
                                        <p:attrNameLst>
                                          <p:attrName>style.visibility</p:attrName>
                                        </p:attrNameLst>
                                      </p:cBhvr>
                                      <p:to>
                                        <p:strVal val="visible"/>
                                      </p:to>
                                    </p:set>
                                    <p:animEffect transition="in" filter="fade">
                                      <p:cBhvr>
                                        <p:cTn id="27"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313"/>
        <p:cNvGrpSpPr/>
        <p:nvPr/>
      </p:nvGrpSpPr>
      <p:grpSpPr>
        <a:xfrm>
          <a:off x="0" y="0"/>
          <a:ext cx="0" cy="0"/>
          <a:chOff x="0" y="0"/>
          <a:chExt cx="0" cy="0"/>
        </a:xfrm>
      </p:grpSpPr>
      <p:sp>
        <p:nvSpPr>
          <p:cNvPr id="314" name="Google Shape;314;p1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i="0">
                <a:latin typeface="Trebuchet MS"/>
                <a:ea typeface="Trebuchet MS"/>
                <a:cs typeface="Trebuchet MS"/>
                <a:sym typeface="Trebuchet MS"/>
              </a:rPr>
              <a:t>Update anomaly</a:t>
            </a:r>
            <a:endParaRPr sz="4000" b="1">
              <a:latin typeface="Trebuchet MS"/>
              <a:ea typeface="Trebuchet MS"/>
              <a:cs typeface="Trebuchet MS"/>
              <a:sym typeface="Trebuchet MS"/>
            </a:endParaRPr>
          </a:p>
        </p:txBody>
      </p:sp>
      <p:sp>
        <p:nvSpPr>
          <p:cNvPr id="315" name="Google Shape;315;p12"/>
          <p:cNvSpPr txBox="1">
            <a:spLocks noGrp="1"/>
          </p:cNvSpPr>
          <p:nvPr>
            <p:ph type="body" idx="1"/>
          </p:nvPr>
        </p:nvSpPr>
        <p:spPr>
          <a:xfrm>
            <a:off x="333375" y="2336872"/>
            <a:ext cx="6019800" cy="415917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1800"/>
              <a:buChar char="•"/>
            </a:pPr>
            <a:r>
              <a:rPr lang="en-US" sz="1800" b="1" i="0"/>
              <a:t>The same information can be expressed on multiple rows; therefore, updates to the relationship may result in logical inconsistencies.</a:t>
            </a:r>
            <a:endParaRPr/>
          </a:p>
          <a:p>
            <a:pPr marL="228600" lvl="0" indent="-114300" algn="just" rtl="0">
              <a:lnSpc>
                <a:spcPct val="90000"/>
              </a:lnSpc>
              <a:spcBef>
                <a:spcPts val="1000"/>
              </a:spcBef>
              <a:spcAft>
                <a:spcPts val="0"/>
              </a:spcAft>
              <a:buClr>
                <a:schemeClr val="lt1"/>
              </a:buClr>
              <a:buSzPts val="1800"/>
              <a:buNone/>
            </a:pPr>
            <a:endParaRPr sz="1800" b="1" i="0"/>
          </a:p>
          <a:p>
            <a:pPr marL="228600" lvl="0" indent="-228600" algn="just" rtl="0">
              <a:lnSpc>
                <a:spcPct val="90000"/>
              </a:lnSpc>
              <a:spcBef>
                <a:spcPts val="1000"/>
              </a:spcBef>
              <a:spcAft>
                <a:spcPts val="0"/>
              </a:spcAft>
              <a:buClr>
                <a:schemeClr val="lt1"/>
              </a:buClr>
              <a:buSzPts val="1800"/>
              <a:buChar char="•"/>
            </a:pPr>
            <a:r>
              <a:rPr lang="en-US" sz="1800" b="1" i="0"/>
              <a:t> For example, each record in an "Employees' Skills" relation might contain an Employee ID, Employee Address, and Skill; thus, a change of address for a particular employee may need to be applied to multiple records (one for each skill). If the update is only partially successful – the employee's address is updated on some records but not others – then the relation is left in an inconsistent state. Specifically, the relation provides conflicting answers to the question of what this particular employee's address is.</a:t>
            </a:r>
            <a:endParaRPr sz="1800" b="1"/>
          </a:p>
        </p:txBody>
      </p:sp>
      <p:pic>
        <p:nvPicPr>
          <p:cNvPr id="316" name="Google Shape;316;p12" descr="A picture containing shape&#10;&#10;Description automatically generated"/>
          <p:cNvPicPr preferRelativeResize="0"/>
          <p:nvPr/>
        </p:nvPicPr>
        <p:blipFill rotWithShape="1">
          <a:blip r:embed="rId3">
            <a:alphaModFix/>
          </a:blip>
          <a:srcRect/>
          <a:stretch/>
        </p:blipFill>
        <p:spPr>
          <a:xfrm>
            <a:off x="6600178" y="2418200"/>
            <a:ext cx="5386083" cy="3075597"/>
          </a:xfrm>
          <a:prstGeom prst="rect">
            <a:avLst/>
          </a:prstGeom>
          <a:solidFill>
            <a:srgbClr val="F2F2F2"/>
          </a:solidFill>
          <a:ln>
            <a:noFill/>
          </a:ln>
          <a:effectLst>
            <a:outerShdw blurRad="76200" dist="63500" dir="5040000" algn="tl" rotWithShape="0">
              <a:srgbClr val="000000">
                <a:alpha val="40784"/>
              </a:srgbClr>
            </a:outerShdw>
          </a:effectLst>
        </p:spPr>
      </p:pic>
      <p:pic>
        <p:nvPicPr>
          <p:cNvPr id="317" name="Google Shape;317;p12"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xEl>
                                              <p:pRg st="0" end="0"/>
                                            </p:txEl>
                                          </p:spTgt>
                                        </p:tgtEl>
                                        <p:attrNameLst>
                                          <p:attrName>style.visibility</p:attrName>
                                        </p:attrNameLst>
                                      </p:cBhvr>
                                      <p:to>
                                        <p:strVal val="visible"/>
                                      </p:to>
                                    </p:set>
                                    <p:animEffect transition="in" filter="fade">
                                      <p:cBhvr>
                                        <p:cTn id="7" dur="1000"/>
                                        <p:tgtEl>
                                          <p:spTgt spid="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5">
                                            <p:txEl>
                                              <p:pRg st="1" end="1"/>
                                            </p:txEl>
                                          </p:spTgt>
                                        </p:tgtEl>
                                        <p:attrNameLst>
                                          <p:attrName>style.visibility</p:attrName>
                                        </p:attrNameLst>
                                      </p:cBhvr>
                                      <p:to>
                                        <p:strVal val="visible"/>
                                      </p:to>
                                    </p:set>
                                    <p:animEffect transition="in" filter="fade">
                                      <p:cBhvr>
                                        <p:cTn id="12" dur="1000"/>
                                        <p:tgtEl>
                                          <p:spTgt spid="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5">
                                            <p:txEl>
                                              <p:pRg st="2" end="2"/>
                                            </p:txEl>
                                          </p:spTgt>
                                        </p:tgtEl>
                                        <p:attrNameLst>
                                          <p:attrName>style.visibility</p:attrName>
                                        </p:attrNameLst>
                                      </p:cBhvr>
                                      <p:to>
                                        <p:strVal val="visible"/>
                                      </p:to>
                                    </p:set>
                                    <p:animEffect transition="in" filter="fade">
                                      <p:cBhvr>
                                        <p:cTn id="17" dur="1000"/>
                                        <p:tgtEl>
                                          <p:spTgt spid="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6"/>
                                        </p:tgtEl>
                                        <p:attrNameLst>
                                          <p:attrName>style.visibility</p:attrName>
                                        </p:attrNameLst>
                                      </p:cBhvr>
                                      <p:to>
                                        <p:strVal val="visible"/>
                                      </p:to>
                                    </p:set>
                                    <p:animEffect transition="in" filter="fade">
                                      <p:cBhvr>
                                        <p:cTn id="22"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321"/>
        <p:cNvGrpSpPr/>
        <p:nvPr/>
      </p:nvGrpSpPr>
      <p:grpSpPr>
        <a:xfrm>
          <a:off x="0" y="0"/>
          <a:ext cx="0" cy="0"/>
          <a:chOff x="0" y="0"/>
          <a:chExt cx="0" cy="0"/>
        </a:xfrm>
      </p:grpSpPr>
      <p:sp>
        <p:nvSpPr>
          <p:cNvPr id="322" name="Google Shape;322;p1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i="0"/>
              <a:t>Deletion anomaly</a:t>
            </a:r>
            <a:endParaRPr sz="4000"/>
          </a:p>
        </p:txBody>
      </p:sp>
      <p:sp>
        <p:nvSpPr>
          <p:cNvPr id="323" name="Google Shape;323;p13"/>
          <p:cNvSpPr txBox="1">
            <a:spLocks noGrp="1"/>
          </p:cNvSpPr>
          <p:nvPr>
            <p:ph type="body" idx="1"/>
          </p:nvPr>
        </p:nvSpPr>
        <p:spPr>
          <a:xfrm>
            <a:off x="411033" y="2336873"/>
            <a:ext cx="5684967" cy="3859741"/>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i="0"/>
              <a:t>Under certain circumstances, the deletion of data representing certain facts necessitates the deletion of data representing completely different facts. The "Faculty and Their Courses" relation described in the previous example suffers from this type of anomaly, for if a faculty member temporarily ceases to be assigned to any courses, the last of the records on which that faculty member appears must be deleted, effectively also deleting the faculty member, unless the Course Code field is set to null.</a:t>
            </a:r>
            <a:endParaRPr sz="2000" b="1"/>
          </a:p>
        </p:txBody>
      </p:sp>
      <p:pic>
        <p:nvPicPr>
          <p:cNvPr id="324" name="Google Shape;324;p13" descr="Table&#10;&#10;Description automatically generated"/>
          <p:cNvPicPr preferRelativeResize="0"/>
          <p:nvPr/>
        </p:nvPicPr>
        <p:blipFill rotWithShape="1">
          <a:blip r:embed="rId3">
            <a:alphaModFix/>
          </a:blip>
          <a:srcRect/>
          <a:stretch/>
        </p:blipFill>
        <p:spPr>
          <a:xfrm>
            <a:off x="6461848" y="2566755"/>
            <a:ext cx="5500526" cy="2351474"/>
          </a:xfrm>
          <a:prstGeom prst="rect">
            <a:avLst/>
          </a:prstGeom>
          <a:solidFill>
            <a:schemeClr val="lt1"/>
          </a:solidFill>
          <a:ln>
            <a:noFill/>
          </a:ln>
          <a:effectLst>
            <a:outerShdw blurRad="76200" dist="63500" dir="5040000" algn="tl" rotWithShape="0">
              <a:srgbClr val="000000">
                <a:alpha val="40784"/>
              </a:srgbClr>
            </a:outerShdw>
          </a:effectLst>
        </p:spPr>
      </p:pic>
      <p:pic>
        <p:nvPicPr>
          <p:cNvPr id="325" name="Google Shape;325;p13"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500"/>
                                        <p:tgtEl>
                                          <p:spTgt spid="3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500"/>
                                        <p:tgtEl>
                                          <p:spTgt spid="3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3">
                                            <p:txEl>
                                              <p:pRg st="0" end="0"/>
                                            </p:txEl>
                                          </p:spTgt>
                                        </p:tgtEl>
                                        <p:attrNameLst>
                                          <p:attrName>style.visibility</p:attrName>
                                        </p:attrNameLst>
                                      </p:cBhvr>
                                      <p:to>
                                        <p:strVal val="visible"/>
                                      </p:to>
                                    </p:set>
                                    <p:animEffect transition="in" filter="fade">
                                      <p:cBhvr>
                                        <p:cTn id="17" dur="2000"/>
                                        <p:tgtEl>
                                          <p:spTgt spid="3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4"/>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latin typeface="Trebuchet MS"/>
                <a:ea typeface="Trebuchet MS"/>
                <a:cs typeface="Trebuchet MS"/>
                <a:sym typeface="Trebuchet MS"/>
              </a:rPr>
              <a:t>Functional Dependency</a:t>
            </a:r>
            <a:endParaRPr sz="4000">
              <a:latin typeface="Trebuchet MS"/>
              <a:ea typeface="Trebuchet MS"/>
              <a:cs typeface="Trebuchet MS"/>
              <a:sym typeface="Trebuchet MS"/>
            </a:endParaRPr>
          </a:p>
        </p:txBody>
      </p:sp>
      <p:sp>
        <p:nvSpPr>
          <p:cNvPr id="331" name="Google Shape;331;p14"/>
          <p:cNvSpPr txBox="1">
            <a:spLocks noGrp="1"/>
          </p:cNvSpPr>
          <p:nvPr>
            <p:ph type="body" idx="1"/>
          </p:nvPr>
        </p:nvSpPr>
        <p:spPr>
          <a:xfrm>
            <a:off x="680321" y="2336872"/>
            <a:ext cx="10567687" cy="406392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a:t>Functional dependency is a relationship that exists between two attributes.</a:t>
            </a:r>
            <a:endParaRPr/>
          </a:p>
          <a:p>
            <a:pPr marL="0" lvl="0" indent="0" algn="just" rtl="0">
              <a:lnSpc>
                <a:spcPct val="90000"/>
              </a:lnSpc>
              <a:spcBef>
                <a:spcPts val="1000"/>
              </a:spcBef>
              <a:spcAft>
                <a:spcPts val="0"/>
              </a:spcAft>
              <a:buClr>
                <a:schemeClr val="lt1"/>
              </a:buClr>
              <a:buSzPts val="2000"/>
              <a:buNone/>
            </a:pPr>
            <a:r>
              <a:rPr lang="en-US" sz="2000" b="1"/>
              <a:t> </a:t>
            </a:r>
            <a:endParaRPr/>
          </a:p>
          <a:p>
            <a:pPr marL="228600" lvl="0" indent="-228600" algn="just" rtl="0">
              <a:lnSpc>
                <a:spcPct val="90000"/>
              </a:lnSpc>
              <a:spcBef>
                <a:spcPts val="1000"/>
              </a:spcBef>
              <a:spcAft>
                <a:spcPts val="0"/>
              </a:spcAft>
              <a:buClr>
                <a:schemeClr val="lt1"/>
              </a:buClr>
              <a:buSzPts val="2000"/>
              <a:buChar char="•"/>
            </a:pPr>
            <a:r>
              <a:rPr lang="en-US" sz="2000" b="1"/>
              <a:t>It typically exists between the primary key and non-key attribute within a table. </a:t>
            </a:r>
            <a:endParaRPr/>
          </a:p>
          <a:p>
            <a:pPr marL="228600" lvl="0" indent="-101600" algn="just" rtl="0">
              <a:lnSpc>
                <a:spcPct val="90000"/>
              </a:lnSpc>
              <a:spcBef>
                <a:spcPts val="1000"/>
              </a:spcBef>
              <a:spcAft>
                <a:spcPts val="0"/>
              </a:spcAft>
              <a:buClr>
                <a:schemeClr val="lt1"/>
              </a:buClr>
              <a:buSzPts val="2000"/>
              <a:buNone/>
            </a:pPr>
            <a:endParaRPr sz="2000" b="1"/>
          </a:p>
          <a:p>
            <a:pPr marL="228600" lvl="0" indent="-228600" algn="just" rtl="0">
              <a:lnSpc>
                <a:spcPct val="90000"/>
              </a:lnSpc>
              <a:spcBef>
                <a:spcPts val="1000"/>
              </a:spcBef>
              <a:spcAft>
                <a:spcPts val="0"/>
              </a:spcAft>
              <a:buClr>
                <a:schemeClr val="lt1"/>
              </a:buClr>
              <a:buSzPts val="2000"/>
              <a:buChar char="•"/>
            </a:pPr>
            <a:r>
              <a:rPr lang="en-US" sz="2000" b="1"/>
              <a:t>X → Y </a:t>
            </a:r>
            <a:endParaRPr/>
          </a:p>
          <a:p>
            <a:pPr marL="228600" lvl="0" indent="-101600" algn="just" rtl="0">
              <a:lnSpc>
                <a:spcPct val="90000"/>
              </a:lnSpc>
              <a:spcBef>
                <a:spcPts val="1000"/>
              </a:spcBef>
              <a:spcAft>
                <a:spcPts val="0"/>
              </a:spcAft>
              <a:buClr>
                <a:schemeClr val="lt1"/>
              </a:buClr>
              <a:buSzPts val="2000"/>
              <a:buNone/>
            </a:pPr>
            <a:endParaRPr sz="2000" b="1"/>
          </a:p>
          <a:p>
            <a:pPr marL="228600" lvl="0" indent="-228600" algn="just" rtl="0">
              <a:lnSpc>
                <a:spcPct val="90000"/>
              </a:lnSpc>
              <a:spcBef>
                <a:spcPts val="1000"/>
              </a:spcBef>
              <a:spcAft>
                <a:spcPts val="0"/>
              </a:spcAft>
              <a:buClr>
                <a:schemeClr val="lt1"/>
              </a:buClr>
              <a:buSzPts val="2000"/>
              <a:buChar char="•"/>
            </a:pPr>
            <a:r>
              <a:rPr lang="en-US" sz="2000" b="1"/>
              <a:t>The left side of FD is known as a determinant, and the right side of the production is known as a dependent.</a:t>
            </a:r>
            <a:endParaRPr sz="2000" b="1"/>
          </a:p>
        </p:txBody>
      </p:sp>
      <p:pic>
        <p:nvPicPr>
          <p:cNvPr id="332" name="Google Shape;332;p14"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1">
                                            <p:txEl>
                                              <p:pRg st="0" end="0"/>
                                            </p:txEl>
                                          </p:spTgt>
                                        </p:tgtEl>
                                        <p:attrNameLst>
                                          <p:attrName>style.visibility</p:attrName>
                                        </p:attrNameLst>
                                      </p:cBhvr>
                                      <p:to>
                                        <p:strVal val="visible"/>
                                      </p:to>
                                    </p:set>
                                    <p:animEffect transition="in" filter="fade">
                                      <p:cBhvr>
                                        <p:cTn id="11" dur="1000"/>
                                        <p:tgtEl>
                                          <p:spTgt spid="3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31">
                                            <p:txEl>
                                              <p:pRg st="1" end="1"/>
                                            </p:txEl>
                                          </p:spTgt>
                                        </p:tgtEl>
                                        <p:attrNameLst>
                                          <p:attrName>style.visibility</p:attrName>
                                        </p:attrNameLst>
                                      </p:cBhvr>
                                      <p:to>
                                        <p:strVal val="visible"/>
                                      </p:to>
                                    </p:set>
                                    <p:animEffect transition="in" filter="fade">
                                      <p:cBhvr>
                                        <p:cTn id="16" dur="1000"/>
                                        <p:tgtEl>
                                          <p:spTgt spid="3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1">
                                            <p:txEl>
                                              <p:pRg st="2" end="2"/>
                                            </p:txEl>
                                          </p:spTgt>
                                        </p:tgtEl>
                                        <p:attrNameLst>
                                          <p:attrName>style.visibility</p:attrName>
                                        </p:attrNameLst>
                                      </p:cBhvr>
                                      <p:to>
                                        <p:strVal val="visible"/>
                                      </p:to>
                                    </p:set>
                                    <p:animEffect transition="in" filter="fade">
                                      <p:cBhvr>
                                        <p:cTn id="21" dur="1000"/>
                                        <p:tgtEl>
                                          <p:spTgt spid="33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1">
                                            <p:txEl>
                                              <p:pRg st="3" end="3"/>
                                            </p:txEl>
                                          </p:spTgt>
                                        </p:tgtEl>
                                        <p:attrNameLst>
                                          <p:attrName>style.visibility</p:attrName>
                                        </p:attrNameLst>
                                      </p:cBhvr>
                                      <p:to>
                                        <p:strVal val="visible"/>
                                      </p:to>
                                    </p:set>
                                    <p:animEffect transition="in" filter="fade">
                                      <p:cBhvr>
                                        <p:cTn id="26" dur="1000"/>
                                        <p:tgtEl>
                                          <p:spTgt spid="3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1">
                                            <p:txEl>
                                              <p:pRg st="4" end="4"/>
                                            </p:txEl>
                                          </p:spTgt>
                                        </p:tgtEl>
                                        <p:attrNameLst>
                                          <p:attrName>style.visibility</p:attrName>
                                        </p:attrNameLst>
                                      </p:cBhvr>
                                      <p:to>
                                        <p:strVal val="visible"/>
                                      </p:to>
                                    </p:set>
                                    <p:animEffect transition="in" filter="fade">
                                      <p:cBhvr>
                                        <p:cTn id="31" dur="1000"/>
                                        <p:tgtEl>
                                          <p:spTgt spid="331">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1">
                                            <p:txEl>
                                              <p:pRg st="5" end="5"/>
                                            </p:txEl>
                                          </p:spTgt>
                                        </p:tgtEl>
                                        <p:attrNameLst>
                                          <p:attrName>style.visibility</p:attrName>
                                        </p:attrNameLst>
                                      </p:cBhvr>
                                      <p:to>
                                        <p:strVal val="visible"/>
                                      </p:to>
                                    </p:set>
                                    <p:animEffect transition="in" filter="fade">
                                      <p:cBhvr>
                                        <p:cTn id="36" dur="1000"/>
                                        <p:tgtEl>
                                          <p:spTgt spid="331">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1">
                                            <p:txEl>
                                              <p:pRg st="6" end="6"/>
                                            </p:txEl>
                                          </p:spTgt>
                                        </p:tgtEl>
                                        <p:attrNameLst>
                                          <p:attrName>style.visibility</p:attrName>
                                        </p:attrNameLst>
                                      </p:cBhvr>
                                      <p:to>
                                        <p:strVal val="visible"/>
                                      </p:to>
                                    </p:set>
                                    <p:animEffect transition="in" filter="fade">
                                      <p:cBhvr>
                                        <p:cTn id="41" dur="1000"/>
                                        <p:tgtEl>
                                          <p:spTgt spid="3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336"/>
        <p:cNvGrpSpPr/>
        <p:nvPr/>
      </p:nvGrpSpPr>
      <p:grpSpPr>
        <a:xfrm>
          <a:off x="0" y="0"/>
          <a:ext cx="0" cy="0"/>
          <a:chOff x="0" y="0"/>
          <a:chExt cx="0" cy="0"/>
        </a:xfrm>
      </p:grpSpPr>
      <p:sp>
        <p:nvSpPr>
          <p:cNvPr id="337" name="Google Shape;337;p15"/>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338" name="Google Shape;338;p15" descr="Flat lay top view of headphones, coffee cup, and white keyboard"/>
          <p:cNvPicPr preferRelativeResize="0"/>
          <p:nvPr/>
        </p:nvPicPr>
        <p:blipFill rotWithShape="1">
          <a:blip r:embed="rId3">
            <a:alphaModFix amt="15000"/>
          </a:blip>
          <a:srcRect t="9065" b="6665"/>
          <a:stretch/>
        </p:blipFill>
        <p:spPr>
          <a:xfrm>
            <a:off x="-1" y="62145"/>
            <a:ext cx="12188824" cy="7549084"/>
          </a:xfrm>
          <a:prstGeom prst="rect">
            <a:avLst/>
          </a:prstGeom>
          <a:noFill/>
          <a:ln>
            <a:noFill/>
          </a:ln>
        </p:spPr>
      </p:pic>
      <p:pic>
        <p:nvPicPr>
          <p:cNvPr id="339" name="Google Shape;339;p15"/>
          <p:cNvPicPr preferRelativeResize="0"/>
          <p:nvPr/>
        </p:nvPicPr>
        <p:blipFill rotWithShape="1">
          <a:blip r:embed="rId4">
            <a:alphaModFix/>
          </a:blip>
          <a:srcRect/>
          <a:stretch/>
        </p:blipFill>
        <p:spPr>
          <a:xfrm>
            <a:off x="1" y="1970240"/>
            <a:ext cx="10437812" cy="321164"/>
          </a:xfrm>
          <a:prstGeom prst="rect">
            <a:avLst/>
          </a:prstGeom>
          <a:noFill/>
          <a:ln>
            <a:noFill/>
          </a:ln>
        </p:spPr>
      </p:pic>
      <p:sp>
        <p:nvSpPr>
          <p:cNvPr id="340" name="Google Shape;340;p15"/>
          <p:cNvSpPr/>
          <p:nvPr/>
        </p:nvSpPr>
        <p:spPr>
          <a:xfrm>
            <a:off x="0" y="609600"/>
            <a:ext cx="10437812" cy="1368198"/>
          </a:xfrm>
          <a:prstGeom prst="rect">
            <a:avLst/>
          </a:prstGeom>
          <a:solidFill>
            <a:srgbClr val="0C0C0C">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For example:</a:t>
            </a:r>
            <a:endParaRPr/>
          </a:p>
        </p:txBody>
      </p:sp>
      <p:pic>
        <p:nvPicPr>
          <p:cNvPr id="342" name="Google Shape;342;p15"/>
          <p:cNvPicPr preferRelativeResize="0"/>
          <p:nvPr/>
        </p:nvPicPr>
        <p:blipFill rotWithShape="1">
          <a:blip r:embed="rId5">
            <a:alphaModFix/>
          </a:blip>
          <a:srcRect/>
          <a:stretch/>
        </p:blipFill>
        <p:spPr>
          <a:xfrm>
            <a:off x="10585826" y="1971234"/>
            <a:ext cx="1602997" cy="144270"/>
          </a:xfrm>
          <a:prstGeom prst="rect">
            <a:avLst/>
          </a:prstGeom>
          <a:noFill/>
          <a:ln>
            <a:noFill/>
          </a:ln>
        </p:spPr>
      </p:pic>
      <p:sp>
        <p:nvSpPr>
          <p:cNvPr id="343" name="Google Shape;343;p15"/>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txBox="1">
            <a:spLocks noGrp="1"/>
          </p:cNvSpPr>
          <p:nvPr>
            <p:ph type="body" idx="1"/>
          </p:nvPr>
        </p:nvSpPr>
        <p:spPr>
          <a:xfrm>
            <a:off x="680321" y="2121426"/>
            <a:ext cx="9613861" cy="4456927"/>
          </a:xfrm>
          <a:prstGeom prst="rect">
            <a:avLst/>
          </a:prstGeom>
          <a:noFill/>
          <a:ln>
            <a:noFill/>
          </a:ln>
        </p:spPr>
        <p:txBody>
          <a:bodyPr spcFirstLastPara="1" wrap="square" lIns="91425" tIns="45700" rIns="91425" bIns="45700" anchor="ctr" anchorCtr="0">
            <a:normAutofit/>
          </a:bodyPr>
          <a:lstStyle/>
          <a:p>
            <a:pPr marL="228600" lvl="0" indent="-228600" algn="just" rtl="0">
              <a:lnSpc>
                <a:spcPct val="90000"/>
              </a:lnSpc>
              <a:spcBef>
                <a:spcPts val="0"/>
              </a:spcBef>
              <a:spcAft>
                <a:spcPts val="0"/>
              </a:spcAft>
              <a:buClr>
                <a:schemeClr val="lt1"/>
              </a:buClr>
              <a:buSzPts val="2000"/>
              <a:buChar char="•"/>
            </a:pPr>
            <a:r>
              <a:rPr lang="en-US" sz="2000" b="1"/>
              <a:t>Assume we have an employee table with attributes: Emp_Id, Emp_Name, Emp_Address. </a:t>
            </a:r>
            <a:endParaRPr/>
          </a:p>
          <a:p>
            <a:pPr marL="228600" lvl="0" indent="-101600" algn="just" rtl="0">
              <a:lnSpc>
                <a:spcPct val="90000"/>
              </a:lnSpc>
              <a:spcBef>
                <a:spcPts val="1000"/>
              </a:spcBef>
              <a:spcAft>
                <a:spcPts val="0"/>
              </a:spcAft>
              <a:buClr>
                <a:schemeClr val="lt1"/>
              </a:buClr>
              <a:buSzPts val="2000"/>
              <a:buNone/>
            </a:pPr>
            <a:endParaRPr sz="2000" b="1"/>
          </a:p>
          <a:p>
            <a:pPr marL="228600" lvl="0" indent="-228600" algn="just" rtl="0">
              <a:lnSpc>
                <a:spcPct val="90000"/>
              </a:lnSpc>
              <a:spcBef>
                <a:spcPts val="1000"/>
              </a:spcBef>
              <a:spcAft>
                <a:spcPts val="0"/>
              </a:spcAft>
              <a:buClr>
                <a:schemeClr val="lt1"/>
              </a:buClr>
              <a:buSzPts val="2000"/>
              <a:buChar char="•"/>
            </a:pPr>
            <a:r>
              <a:rPr lang="en-US" sz="2000" b="1"/>
              <a:t>Here Emp_Id attribute can uniquely identify the Emp_Name attribute of the employee table because if we know the Emp_Id, we can tell that the employee's name is associated with it. </a:t>
            </a:r>
            <a:endParaRPr/>
          </a:p>
          <a:p>
            <a:pPr marL="228600" lvl="0" indent="-101600" algn="just" rtl="0">
              <a:lnSpc>
                <a:spcPct val="90000"/>
              </a:lnSpc>
              <a:spcBef>
                <a:spcPts val="1000"/>
              </a:spcBef>
              <a:spcAft>
                <a:spcPts val="0"/>
              </a:spcAft>
              <a:buClr>
                <a:schemeClr val="lt1"/>
              </a:buClr>
              <a:buSzPts val="2000"/>
              <a:buNone/>
            </a:pPr>
            <a:endParaRPr sz="2000" b="1"/>
          </a:p>
          <a:p>
            <a:pPr marL="228600" lvl="0" indent="-228600" algn="just" rtl="0">
              <a:lnSpc>
                <a:spcPct val="90000"/>
              </a:lnSpc>
              <a:spcBef>
                <a:spcPts val="1000"/>
              </a:spcBef>
              <a:spcAft>
                <a:spcPts val="0"/>
              </a:spcAft>
              <a:buClr>
                <a:schemeClr val="lt1"/>
              </a:buClr>
              <a:buSzPts val="2000"/>
              <a:buChar char="•"/>
            </a:pPr>
            <a:r>
              <a:rPr lang="en-US" sz="2000" b="1"/>
              <a:t>Functional dependency can be written as: </a:t>
            </a:r>
            <a:endParaRPr/>
          </a:p>
          <a:p>
            <a:pPr marL="514350" lvl="0" indent="-514350" algn="just" rtl="0">
              <a:lnSpc>
                <a:spcPct val="90000"/>
              </a:lnSpc>
              <a:spcBef>
                <a:spcPts val="1000"/>
              </a:spcBef>
              <a:spcAft>
                <a:spcPts val="0"/>
              </a:spcAft>
              <a:buClr>
                <a:schemeClr val="lt1"/>
              </a:buClr>
              <a:buSzPts val="2000"/>
              <a:buFont typeface="Trebuchet MS"/>
              <a:buAutoNum type="romanLcPeriod"/>
            </a:pPr>
            <a:r>
              <a:rPr lang="en-US" sz="2000" b="1"/>
              <a:t>Emp_Id → Emp_Name </a:t>
            </a:r>
            <a:endParaRPr/>
          </a:p>
          <a:p>
            <a:pPr marL="514350" lvl="0" indent="-514350" algn="just" rtl="0">
              <a:lnSpc>
                <a:spcPct val="90000"/>
              </a:lnSpc>
              <a:spcBef>
                <a:spcPts val="1000"/>
              </a:spcBef>
              <a:spcAft>
                <a:spcPts val="0"/>
              </a:spcAft>
              <a:buClr>
                <a:schemeClr val="lt1"/>
              </a:buClr>
              <a:buSzPts val="2000"/>
              <a:buFont typeface="Trebuchet MS"/>
              <a:buAutoNum type="romanLcPeriod"/>
            </a:pPr>
            <a:r>
              <a:rPr lang="en-US" sz="2000" b="1"/>
              <a:t>We can say that Emp_Name is functionally dependent on Emp_Id.</a:t>
            </a:r>
            <a:endParaRPr sz="2000" b="1"/>
          </a:p>
        </p:txBody>
      </p:sp>
      <p:pic>
        <p:nvPicPr>
          <p:cNvPr id="345" name="Google Shape;345;p15"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xEl>
                                              <p:pRg st="0" end="0"/>
                                            </p:txEl>
                                          </p:spTgt>
                                        </p:tgtEl>
                                        <p:attrNameLst>
                                          <p:attrName>style.visibility</p:attrName>
                                        </p:attrNameLst>
                                      </p:cBhvr>
                                      <p:to>
                                        <p:strVal val="visible"/>
                                      </p:to>
                                    </p:set>
                                    <p:animEffect transition="in" filter="fade">
                                      <p:cBhvr>
                                        <p:cTn id="7" dur="2000"/>
                                        <p:tgtEl>
                                          <p:spTgt spid="3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4">
                                            <p:txEl>
                                              <p:pRg st="1" end="1"/>
                                            </p:txEl>
                                          </p:spTgt>
                                        </p:tgtEl>
                                        <p:attrNameLst>
                                          <p:attrName>style.visibility</p:attrName>
                                        </p:attrNameLst>
                                      </p:cBhvr>
                                      <p:to>
                                        <p:strVal val="visible"/>
                                      </p:to>
                                    </p:set>
                                    <p:animEffect transition="in" filter="fade">
                                      <p:cBhvr>
                                        <p:cTn id="12" dur="2000"/>
                                        <p:tgtEl>
                                          <p:spTgt spid="3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4">
                                            <p:txEl>
                                              <p:pRg st="2" end="2"/>
                                            </p:txEl>
                                          </p:spTgt>
                                        </p:tgtEl>
                                        <p:attrNameLst>
                                          <p:attrName>style.visibility</p:attrName>
                                        </p:attrNameLst>
                                      </p:cBhvr>
                                      <p:to>
                                        <p:strVal val="visible"/>
                                      </p:to>
                                    </p:set>
                                    <p:animEffect transition="in" filter="fade">
                                      <p:cBhvr>
                                        <p:cTn id="17" dur="2000"/>
                                        <p:tgtEl>
                                          <p:spTgt spid="3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4">
                                            <p:txEl>
                                              <p:pRg st="3" end="3"/>
                                            </p:txEl>
                                          </p:spTgt>
                                        </p:tgtEl>
                                        <p:attrNameLst>
                                          <p:attrName>style.visibility</p:attrName>
                                        </p:attrNameLst>
                                      </p:cBhvr>
                                      <p:to>
                                        <p:strVal val="visible"/>
                                      </p:to>
                                    </p:set>
                                    <p:animEffect transition="in" filter="fade">
                                      <p:cBhvr>
                                        <p:cTn id="22" dur="2000"/>
                                        <p:tgtEl>
                                          <p:spTgt spid="3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4">
                                            <p:txEl>
                                              <p:pRg st="4" end="4"/>
                                            </p:txEl>
                                          </p:spTgt>
                                        </p:tgtEl>
                                        <p:attrNameLst>
                                          <p:attrName>style.visibility</p:attrName>
                                        </p:attrNameLst>
                                      </p:cBhvr>
                                      <p:to>
                                        <p:strVal val="visible"/>
                                      </p:to>
                                    </p:set>
                                    <p:animEffect transition="in" filter="fade">
                                      <p:cBhvr>
                                        <p:cTn id="27" dur="2000"/>
                                        <p:tgtEl>
                                          <p:spTgt spid="3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4">
                                            <p:txEl>
                                              <p:pRg st="5" end="5"/>
                                            </p:txEl>
                                          </p:spTgt>
                                        </p:tgtEl>
                                        <p:attrNameLst>
                                          <p:attrName>style.visibility</p:attrName>
                                        </p:attrNameLst>
                                      </p:cBhvr>
                                      <p:to>
                                        <p:strVal val="visible"/>
                                      </p:to>
                                    </p:set>
                                    <p:animEffect transition="in" filter="fade">
                                      <p:cBhvr>
                                        <p:cTn id="32" dur="2000"/>
                                        <p:tgtEl>
                                          <p:spTgt spid="3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4">
                                            <p:txEl>
                                              <p:pRg st="6" end="6"/>
                                            </p:txEl>
                                          </p:spTgt>
                                        </p:tgtEl>
                                        <p:attrNameLst>
                                          <p:attrName>style.visibility</p:attrName>
                                        </p:attrNameLst>
                                      </p:cBhvr>
                                      <p:to>
                                        <p:strVal val="visible"/>
                                      </p:to>
                                    </p:set>
                                    <p:animEffect transition="in" filter="fade">
                                      <p:cBhvr>
                                        <p:cTn id="37" dur="2000"/>
                                        <p:tgtEl>
                                          <p:spTgt spid="34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349"/>
        <p:cNvGrpSpPr/>
        <p:nvPr/>
      </p:nvGrpSpPr>
      <p:grpSpPr>
        <a:xfrm>
          <a:off x="0" y="0"/>
          <a:ext cx="0" cy="0"/>
          <a:chOff x="0" y="0"/>
          <a:chExt cx="0" cy="0"/>
        </a:xfrm>
      </p:grpSpPr>
      <p:sp>
        <p:nvSpPr>
          <p:cNvPr id="350" name="Google Shape;350;p16"/>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351" name="Google Shape;351;p16"/>
          <p:cNvPicPr preferRelativeResize="0"/>
          <p:nvPr/>
        </p:nvPicPr>
        <p:blipFill rotWithShape="1">
          <a:blip r:embed="rId3">
            <a:alphaModFix/>
          </a:blip>
          <a:srcRect/>
          <a:stretch/>
        </p:blipFill>
        <p:spPr>
          <a:xfrm>
            <a:off x="1" y="1970240"/>
            <a:ext cx="10437812" cy="321164"/>
          </a:xfrm>
          <a:prstGeom prst="rect">
            <a:avLst/>
          </a:prstGeom>
          <a:noFill/>
          <a:ln>
            <a:noFill/>
          </a:ln>
        </p:spPr>
      </p:pic>
      <p:sp>
        <p:nvSpPr>
          <p:cNvPr id="352" name="Google Shape;352;p16"/>
          <p:cNvSpPr/>
          <p:nvPr/>
        </p:nvSpPr>
        <p:spPr>
          <a:xfrm>
            <a:off x="0" y="609600"/>
            <a:ext cx="10437812" cy="1368198"/>
          </a:xfrm>
          <a:prstGeom prst="rect">
            <a:avLst/>
          </a:prstGeom>
          <a:solidFill>
            <a:srgbClr val="0C0C0C">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Types of Functional dependency</a:t>
            </a:r>
            <a:endParaRPr/>
          </a:p>
        </p:txBody>
      </p:sp>
      <p:pic>
        <p:nvPicPr>
          <p:cNvPr id="354" name="Google Shape;354;p16"/>
          <p:cNvPicPr preferRelativeResize="0"/>
          <p:nvPr/>
        </p:nvPicPr>
        <p:blipFill rotWithShape="1">
          <a:blip r:embed="rId4">
            <a:alphaModFix/>
          </a:blip>
          <a:srcRect/>
          <a:stretch/>
        </p:blipFill>
        <p:spPr>
          <a:xfrm>
            <a:off x="10585826" y="1971234"/>
            <a:ext cx="1602997" cy="144270"/>
          </a:xfrm>
          <a:prstGeom prst="rect">
            <a:avLst/>
          </a:prstGeom>
          <a:noFill/>
          <a:ln>
            <a:noFill/>
          </a:ln>
        </p:spPr>
      </p:pic>
      <p:sp>
        <p:nvSpPr>
          <p:cNvPr id="355" name="Google Shape;355;p16"/>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16"/>
          <p:cNvGrpSpPr/>
          <p:nvPr/>
        </p:nvGrpSpPr>
        <p:grpSpPr>
          <a:xfrm>
            <a:off x="1726113" y="2219862"/>
            <a:ext cx="7972294" cy="4475674"/>
            <a:chOff x="1045791" y="537"/>
            <a:chExt cx="7972294" cy="4475674"/>
          </a:xfrm>
        </p:grpSpPr>
        <p:sp>
          <p:nvSpPr>
            <p:cNvPr id="357" name="Google Shape;357;p16"/>
            <p:cNvSpPr/>
            <p:nvPr/>
          </p:nvSpPr>
          <p:spPr>
            <a:xfrm>
              <a:off x="4787175" y="1166077"/>
              <a:ext cx="244763" cy="1072296"/>
            </a:xfrm>
            <a:custGeom>
              <a:avLst/>
              <a:gdLst/>
              <a:ahLst/>
              <a:cxnLst/>
              <a:rect l="l" t="t" r="r" b="b"/>
              <a:pathLst>
                <a:path w="120000" h="120000" extrusionOk="0">
                  <a:moveTo>
                    <a:pt x="120000" y="0"/>
                  </a:moveTo>
                  <a:lnTo>
                    <a:pt x="120000" y="120000"/>
                  </a:lnTo>
                  <a:lnTo>
                    <a:pt x="0" y="120000"/>
                  </a:lnTo>
                </a:path>
              </a:pathLst>
            </a:custGeom>
            <a:noFill/>
            <a:ln w="9525" cap="flat" cmpd="sng">
              <a:solidFill>
                <a:schemeClr val="accent6"/>
              </a:solidFill>
              <a:prstDash val="solid"/>
              <a:round/>
              <a:headEnd type="none" w="sm" len="sm"/>
              <a:tailEnd type="none" w="sm" len="sm"/>
            </a:ln>
          </p:spPr>
        </p:sp>
        <p:sp>
          <p:nvSpPr>
            <p:cNvPr id="358" name="Google Shape;358;p16"/>
            <p:cNvSpPr/>
            <p:nvPr/>
          </p:nvSpPr>
          <p:spPr>
            <a:xfrm>
              <a:off x="5031939" y="1166077"/>
              <a:ext cx="2820606" cy="2144593"/>
            </a:xfrm>
            <a:custGeom>
              <a:avLst/>
              <a:gdLst/>
              <a:ahLst/>
              <a:cxnLst/>
              <a:rect l="l" t="t" r="r" b="b"/>
              <a:pathLst>
                <a:path w="120000" h="120000" extrusionOk="0">
                  <a:moveTo>
                    <a:pt x="0" y="0"/>
                  </a:moveTo>
                  <a:lnTo>
                    <a:pt x="0" y="106304"/>
                  </a:lnTo>
                  <a:lnTo>
                    <a:pt x="120000" y="106304"/>
                  </a:lnTo>
                  <a:lnTo>
                    <a:pt x="120000" y="120000"/>
                  </a:lnTo>
                </a:path>
              </a:pathLst>
            </a:custGeom>
            <a:noFill/>
            <a:ln w="9525" cap="flat" cmpd="sng">
              <a:solidFill>
                <a:schemeClr val="accent6"/>
              </a:solidFill>
              <a:prstDash val="solid"/>
              <a:round/>
              <a:headEnd type="none" w="sm" len="sm"/>
              <a:tailEnd type="none" w="sm" len="sm"/>
            </a:ln>
          </p:spPr>
        </p:sp>
        <p:sp>
          <p:nvSpPr>
            <p:cNvPr id="359" name="Google Shape;359;p16"/>
            <p:cNvSpPr/>
            <p:nvPr/>
          </p:nvSpPr>
          <p:spPr>
            <a:xfrm>
              <a:off x="4986218" y="1166077"/>
              <a:ext cx="91440" cy="2144593"/>
            </a:xfrm>
            <a:custGeom>
              <a:avLst/>
              <a:gdLst/>
              <a:ahLst/>
              <a:cxnLst/>
              <a:rect l="l" t="t" r="r" b="b"/>
              <a:pathLst>
                <a:path w="120000" h="120000" extrusionOk="0">
                  <a:moveTo>
                    <a:pt x="60000" y="0"/>
                  </a:moveTo>
                  <a:lnTo>
                    <a:pt x="60000" y="120000"/>
                  </a:lnTo>
                </a:path>
              </a:pathLst>
            </a:custGeom>
            <a:noFill/>
            <a:ln w="9525" cap="flat" cmpd="sng">
              <a:solidFill>
                <a:schemeClr val="accent6"/>
              </a:solidFill>
              <a:prstDash val="solid"/>
              <a:round/>
              <a:headEnd type="none" w="sm" len="sm"/>
              <a:tailEnd type="none" w="sm" len="sm"/>
            </a:ln>
          </p:spPr>
        </p:sp>
        <p:sp>
          <p:nvSpPr>
            <p:cNvPr id="360" name="Google Shape;360;p16"/>
            <p:cNvSpPr/>
            <p:nvPr/>
          </p:nvSpPr>
          <p:spPr>
            <a:xfrm>
              <a:off x="2211332" y="1166077"/>
              <a:ext cx="2820606" cy="2144593"/>
            </a:xfrm>
            <a:custGeom>
              <a:avLst/>
              <a:gdLst/>
              <a:ahLst/>
              <a:cxnLst/>
              <a:rect l="l" t="t" r="r" b="b"/>
              <a:pathLst>
                <a:path w="120000" h="120000" extrusionOk="0">
                  <a:moveTo>
                    <a:pt x="120000" y="0"/>
                  </a:moveTo>
                  <a:lnTo>
                    <a:pt x="120000" y="106304"/>
                  </a:lnTo>
                  <a:lnTo>
                    <a:pt x="0" y="106304"/>
                  </a:lnTo>
                  <a:lnTo>
                    <a:pt x="0" y="120000"/>
                  </a:lnTo>
                </a:path>
              </a:pathLst>
            </a:custGeom>
            <a:noFill/>
            <a:ln w="9525" cap="flat" cmpd="sng">
              <a:solidFill>
                <a:schemeClr val="accent6"/>
              </a:solidFill>
              <a:prstDash val="solid"/>
              <a:round/>
              <a:headEnd type="none" w="sm" len="sm"/>
              <a:tailEnd type="none" w="sm" len="sm"/>
            </a:ln>
          </p:spPr>
        </p:sp>
        <p:sp>
          <p:nvSpPr>
            <p:cNvPr id="361" name="Google Shape;361;p16"/>
            <p:cNvSpPr/>
            <p:nvPr/>
          </p:nvSpPr>
          <p:spPr>
            <a:xfrm>
              <a:off x="3866398" y="537"/>
              <a:ext cx="2331080" cy="1165540"/>
            </a:xfrm>
            <a:prstGeom prst="rect">
              <a:avLst/>
            </a:prstGeom>
            <a:gradFill>
              <a:gsLst>
                <a:gs pos="0">
                  <a:srgbClr val="6FAFC6"/>
                </a:gs>
                <a:gs pos="50000">
                  <a:srgbClr val="54A8C4"/>
                </a:gs>
                <a:gs pos="100000">
                  <a:srgbClr val="4596B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txBox="1"/>
            <p:nvPr/>
          </p:nvSpPr>
          <p:spPr>
            <a:xfrm>
              <a:off x="3866398" y="537"/>
              <a:ext cx="2331080" cy="116554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chemeClr val="lt1"/>
                </a:buClr>
                <a:buSzPts val="3000"/>
                <a:buFont typeface="Trebuchet MS"/>
                <a:buNone/>
              </a:pPr>
              <a:r>
                <a:rPr lang="en-US" sz="3000" b="0" i="0" u="none" strike="noStrike" cap="none">
                  <a:solidFill>
                    <a:schemeClr val="lt1"/>
                  </a:solidFill>
                  <a:latin typeface="Trebuchet MS"/>
                  <a:ea typeface="Trebuchet MS"/>
                  <a:cs typeface="Trebuchet MS"/>
                  <a:sym typeface="Trebuchet MS"/>
                </a:rPr>
                <a:t>Functional Dependency</a:t>
              </a:r>
              <a:endParaRPr/>
            </a:p>
          </p:txBody>
        </p:sp>
        <p:sp>
          <p:nvSpPr>
            <p:cNvPr id="363" name="Google Shape;363;p16"/>
            <p:cNvSpPr/>
            <p:nvPr/>
          </p:nvSpPr>
          <p:spPr>
            <a:xfrm>
              <a:off x="1045791" y="3310671"/>
              <a:ext cx="2331080" cy="1165540"/>
            </a:xfrm>
            <a:prstGeom prst="rect">
              <a:avLst/>
            </a:prstGeom>
            <a:gradFill>
              <a:gsLst>
                <a:gs pos="0">
                  <a:srgbClr val="FC8D73"/>
                </a:gs>
                <a:gs pos="50000">
                  <a:srgbClr val="FF7853"/>
                </a:gs>
                <a:gs pos="100000">
                  <a:srgbClr val="EC644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txBox="1"/>
            <p:nvPr/>
          </p:nvSpPr>
          <p:spPr>
            <a:xfrm>
              <a:off x="1045791" y="3310671"/>
              <a:ext cx="2331080" cy="116554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chemeClr val="lt1"/>
                </a:buClr>
                <a:buSzPts val="3000"/>
                <a:buFont typeface="Trebuchet MS"/>
                <a:buNone/>
              </a:pPr>
              <a:r>
                <a:rPr lang="en-US" sz="3000" b="0" i="0" u="none" strike="noStrike" cap="none">
                  <a:solidFill>
                    <a:schemeClr val="lt1"/>
                  </a:solidFill>
                  <a:latin typeface="Trebuchet MS"/>
                  <a:ea typeface="Trebuchet MS"/>
                  <a:cs typeface="Trebuchet MS"/>
                  <a:sym typeface="Trebuchet MS"/>
                </a:rPr>
                <a:t>TRIVIAL</a:t>
              </a:r>
              <a:endParaRPr sz="3000" b="0" i="0" u="none" strike="noStrike" cap="none">
                <a:solidFill>
                  <a:schemeClr val="lt1"/>
                </a:solidFill>
                <a:latin typeface="Trebuchet MS"/>
                <a:ea typeface="Trebuchet MS"/>
                <a:cs typeface="Trebuchet MS"/>
                <a:sym typeface="Trebuchet MS"/>
              </a:endParaRPr>
            </a:p>
          </p:txBody>
        </p:sp>
        <p:sp>
          <p:nvSpPr>
            <p:cNvPr id="365" name="Google Shape;365;p16"/>
            <p:cNvSpPr/>
            <p:nvPr/>
          </p:nvSpPr>
          <p:spPr>
            <a:xfrm>
              <a:off x="3866398" y="3310671"/>
              <a:ext cx="2331080" cy="1165540"/>
            </a:xfrm>
            <a:prstGeom prst="rect">
              <a:avLst/>
            </a:prstGeom>
            <a:gradFill>
              <a:gsLst>
                <a:gs pos="0">
                  <a:srgbClr val="FC8D73"/>
                </a:gs>
                <a:gs pos="50000">
                  <a:srgbClr val="FF7853"/>
                </a:gs>
                <a:gs pos="100000">
                  <a:srgbClr val="EC644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txBox="1"/>
            <p:nvPr/>
          </p:nvSpPr>
          <p:spPr>
            <a:xfrm>
              <a:off x="3866398" y="3310671"/>
              <a:ext cx="2331080" cy="116554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chemeClr val="lt1"/>
                </a:buClr>
                <a:buSzPts val="3000"/>
                <a:buFont typeface="Trebuchet MS"/>
                <a:buNone/>
              </a:pPr>
              <a:r>
                <a:rPr lang="en-US" sz="3000" b="0" i="0" u="none" strike="noStrike" cap="none">
                  <a:solidFill>
                    <a:schemeClr val="lt1"/>
                  </a:solidFill>
                  <a:latin typeface="Trebuchet MS"/>
                  <a:ea typeface="Trebuchet MS"/>
                  <a:cs typeface="Trebuchet MS"/>
                  <a:sym typeface="Trebuchet MS"/>
                </a:rPr>
                <a:t>NON-TRIVIAL</a:t>
              </a:r>
              <a:endParaRPr sz="3000" b="0" i="0" u="none" strike="noStrike" cap="none">
                <a:solidFill>
                  <a:schemeClr val="lt1"/>
                </a:solidFill>
                <a:latin typeface="Trebuchet MS"/>
                <a:ea typeface="Trebuchet MS"/>
                <a:cs typeface="Trebuchet MS"/>
                <a:sym typeface="Trebuchet MS"/>
              </a:endParaRPr>
            </a:p>
          </p:txBody>
        </p:sp>
        <p:sp>
          <p:nvSpPr>
            <p:cNvPr id="367" name="Google Shape;367;p16"/>
            <p:cNvSpPr/>
            <p:nvPr/>
          </p:nvSpPr>
          <p:spPr>
            <a:xfrm>
              <a:off x="6687005" y="3310671"/>
              <a:ext cx="2331080" cy="1165540"/>
            </a:xfrm>
            <a:prstGeom prst="rect">
              <a:avLst/>
            </a:prstGeom>
            <a:gradFill>
              <a:gsLst>
                <a:gs pos="0">
                  <a:srgbClr val="FC8D73"/>
                </a:gs>
                <a:gs pos="50000">
                  <a:srgbClr val="FF7853"/>
                </a:gs>
                <a:gs pos="100000">
                  <a:srgbClr val="EC644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txBox="1"/>
            <p:nvPr/>
          </p:nvSpPr>
          <p:spPr>
            <a:xfrm>
              <a:off x="6687005" y="3310671"/>
              <a:ext cx="2331080" cy="116554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chemeClr val="lt1"/>
                </a:buClr>
                <a:buSzPts val="3000"/>
                <a:buFont typeface="Trebuchet MS"/>
                <a:buNone/>
              </a:pPr>
              <a:r>
                <a:rPr lang="en-US" sz="3000" b="0" i="0" u="none" strike="noStrike" cap="none">
                  <a:solidFill>
                    <a:schemeClr val="lt1"/>
                  </a:solidFill>
                  <a:latin typeface="Trebuchet MS"/>
                  <a:ea typeface="Trebuchet MS"/>
                  <a:cs typeface="Trebuchet MS"/>
                  <a:sym typeface="Trebuchet MS"/>
                </a:rPr>
                <a:t>TRANSITIVE</a:t>
              </a:r>
              <a:endParaRPr sz="3000" b="0" i="0" u="none" strike="noStrike" cap="none">
                <a:solidFill>
                  <a:schemeClr val="lt1"/>
                </a:solidFill>
                <a:latin typeface="Trebuchet MS"/>
                <a:ea typeface="Trebuchet MS"/>
                <a:cs typeface="Trebuchet MS"/>
                <a:sym typeface="Trebuchet MS"/>
              </a:endParaRPr>
            </a:p>
          </p:txBody>
        </p:sp>
        <p:sp>
          <p:nvSpPr>
            <p:cNvPr id="369" name="Google Shape;369;p16"/>
            <p:cNvSpPr/>
            <p:nvPr/>
          </p:nvSpPr>
          <p:spPr>
            <a:xfrm>
              <a:off x="2456095" y="1655604"/>
              <a:ext cx="2331080" cy="1165540"/>
            </a:xfrm>
            <a:prstGeom prst="rect">
              <a:avLst/>
            </a:prstGeom>
            <a:gradFill>
              <a:gsLst>
                <a:gs pos="0">
                  <a:srgbClr val="FC8D73"/>
                </a:gs>
                <a:gs pos="50000">
                  <a:srgbClr val="FF7853"/>
                </a:gs>
                <a:gs pos="100000">
                  <a:srgbClr val="EC644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txBox="1"/>
            <p:nvPr/>
          </p:nvSpPr>
          <p:spPr>
            <a:xfrm>
              <a:off x="2456095" y="1655604"/>
              <a:ext cx="2331080" cy="116554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chemeClr val="lt1"/>
                </a:buClr>
                <a:buSzPts val="3000"/>
                <a:buFont typeface="Trebuchet MS"/>
                <a:buNone/>
              </a:pPr>
              <a:r>
                <a:rPr lang="en-US" sz="3000" b="0" i="0" u="none" strike="noStrike" cap="none">
                  <a:solidFill>
                    <a:schemeClr val="lt1"/>
                  </a:solidFill>
                  <a:latin typeface="Trebuchet MS"/>
                  <a:ea typeface="Trebuchet MS"/>
                  <a:cs typeface="Trebuchet MS"/>
                  <a:sym typeface="Trebuchet MS"/>
                </a:rPr>
                <a:t>MULTIVALUED</a:t>
              </a:r>
              <a:endParaRPr sz="3000" b="0" i="0" u="none" strike="noStrike" cap="none">
                <a:solidFill>
                  <a:schemeClr val="lt1"/>
                </a:solidFill>
                <a:latin typeface="Trebuchet MS"/>
                <a:ea typeface="Trebuchet MS"/>
                <a:cs typeface="Trebuchet MS"/>
                <a:sym typeface="Trebuchet MS"/>
              </a:endParaRPr>
            </a:p>
          </p:txBody>
        </p:sp>
      </p:grpSp>
      <p:pic>
        <p:nvPicPr>
          <p:cNvPr id="371" name="Google Shape;371;p16" descr="Logo&#10;&#10;Description automatically generated"/>
          <p:cNvPicPr preferRelativeResize="0"/>
          <p:nvPr/>
        </p:nvPicPr>
        <p:blipFill rotWithShape="1">
          <a:blip r:embed="rId5">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375"/>
        <p:cNvGrpSpPr/>
        <p:nvPr/>
      </p:nvGrpSpPr>
      <p:grpSpPr>
        <a:xfrm>
          <a:off x="0" y="0"/>
          <a:ext cx="0" cy="0"/>
          <a:chOff x="0" y="0"/>
          <a:chExt cx="0" cy="0"/>
        </a:xfrm>
      </p:grpSpPr>
      <p:sp>
        <p:nvSpPr>
          <p:cNvPr id="376" name="Google Shape;376;p17"/>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377" name="Google Shape;377;p17"/>
          <p:cNvPicPr preferRelativeResize="0"/>
          <p:nvPr/>
        </p:nvPicPr>
        <p:blipFill rotWithShape="1">
          <a:blip r:embed="rId3">
            <a:alphaModFix amt="10000"/>
          </a:blip>
          <a:srcRect/>
          <a:stretch/>
        </p:blipFill>
        <p:spPr>
          <a:xfrm>
            <a:off x="0" y="0"/>
            <a:ext cx="12192000" cy="6858000"/>
          </a:xfrm>
          <a:prstGeom prst="rect">
            <a:avLst/>
          </a:prstGeom>
          <a:noFill/>
          <a:ln>
            <a:noFill/>
          </a:ln>
        </p:spPr>
      </p:pic>
      <p:sp>
        <p:nvSpPr>
          <p:cNvPr id="378" name="Google Shape;378;p17"/>
          <p:cNvSpPr/>
          <p:nvPr/>
        </p:nvSpPr>
        <p:spPr>
          <a:xfrm>
            <a:off x="7555992" y="0"/>
            <a:ext cx="4636008" cy="68580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79" name="Google Shape;379;p17"/>
          <p:cNvSpPr/>
          <p:nvPr/>
        </p:nvSpPr>
        <p:spPr>
          <a:xfrm>
            <a:off x="2" y="609600"/>
            <a:ext cx="7876030"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txBox="1">
            <a:spLocks noGrp="1"/>
          </p:cNvSpPr>
          <p:nvPr>
            <p:ph type="title"/>
          </p:nvPr>
        </p:nvSpPr>
        <p:spPr>
          <a:xfrm>
            <a:off x="680321" y="753228"/>
            <a:ext cx="7087552" cy="108093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rebuchet MS"/>
              <a:buNone/>
            </a:pPr>
            <a:r>
              <a:rPr lang="en-US" sz="4000" b="1"/>
              <a:t>Trivial functional dependency</a:t>
            </a:r>
            <a:endParaRPr/>
          </a:p>
        </p:txBody>
      </p:sp>
      <p:pic>
        <p:nvPicPr>
          <p:cNvPr id="381" name="Google Shape;381;p17"/>
          <p:cNvPicPr preferRelativeResize="0"/>
          <p:nvPr/>
        </p:nvPicPr>
        <p:blipFill rotWithShape="1">
          <a:blip r:embed="rId4">
            <a:alphaModFix/>
          </a:blip>
          <a:srcRect/>
          <a:stretch/>
        </p:blipFill>
        <p:spPr>
          <a:xfrm>
            <a:off x="2" y="1970240"/>
            <a:ext cx="7967048" cy="321164"/>
          </a:xfrm>
          <a:prstGeom prst="rect">
            <a:avLst/>
          </a:prstGeom>
          <a:noFill/>
          <a:ln>
            <a:noFill/>
          </a:ln>
        </p:spPr>
      </p:pic>
      <p:sp>
        <p:nvSpPr>
          <p:cNvPr id="382" name="Google Shape;382;p17"/>
          <p:cNvSpPr txBox="1">
            <a:spLocks noGrp="1"/>
          </p:cNvSpPr>
          <p:nvPr>
            <p:ph type="body" idx="1"/>
          </p:nvPr>
        </p:nvSpPr>
        <p:spPr>
          <a:xfrm>
            <a:off x="249275" y="2336872"/>
            <a:ext cx="6854258" cy="4019539"/>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a:t>A → B has trivial functional dependency if B is a subset of A. </a:t>
            </a:r>
            <a:endParaRPr/>
          </a:p>
          <a:p>
            <a:pPr marL="228600" lvl="0" indent="-228600" algn="just" rtl="0">
              <a:lnSpc>
                <a:spcPct val="90000"/>
              </a:lnSpc>
              <a:spcBef>
                <a:spcPts val="1000"/>
              </a:spcBef>
              <a:spcAft>
                <a:spcPts val="0"/>
              </a:spcAft>
              <a:buClr>
                <a:schemeClr val="lt1"/>
              </a:buClr>
              <a:buSzPts val="2000"/>
              <a:buChar char="•"/>
            </a:pPr>
            <a:r>
              <a:rPr lang="en-US" sz="2000" b="1"/>
              <a:t> The following dependencies are also trivial like A → A, B → B.</a:t>
            </a:r>
            <a:endParaRPr/>
          </a:p>
          <a:p>
            <a:pPr marL="0" lvl="0" indent="0" algn="just" rtl="0">
              <a:lnSpc>
                <a:spcPct val="90000"/>
              </a:lnSpc>
              <a:spcBef>
                <a:spcPts val="1000"/>
              </a:spcBef>
              <a:spcAft>
                <a:spcPts val="0"/>
              </a:spcAft>
              <a:buClr>
                <a:schemeClr val="lt1"/>
              </a:buClr>
              <a:buSzPts val="2000"/>
              <a:buNone/>
            </a:pPr>
            <a:r>
              <a:rPr lang="en-US" sz="2000" b="1"/>
              <a:t>Example:</a:t>
            </a:r>
            <a:endParaRPr/>
          </a:p>
          <a:p>
            <a:pPr marL="457200" lvl="0" indent="-457200" algn="just" rtl="0">
              <a:lnSpc>
                <a:spcPct val="90000"/>
              </a:lnSpc>
              <a:spcBef>
                <a:spcPts val="1000"/>
              </a:spcBef>
              <a:spcAft>
                <a:spcPts val="0"/>
              </a:spcAft>
              <a:buClr>
                <a:schemeClr val="lt1"/>
              </a:buClr>
              <a:buSzPts val="2000"/>
              <a:buAutoNum type="arabicPeriod"/>
            </a:pPr>
            <a:r>
              <a:rPr lang="en-US" sz="2000" b="1"/>
              <a:t>Consider a table with two columns Employee_Id and Employee_Name. </a:t>
            </a:r>
            <a:endParaRPr/>
          </a:p>
          <a:p>
            <a:pPr marL="457200" lvl="0" indent="-457200" algn="just" rtl="0">
              <a:lnSpc>
                <a:spcPct val="90000"/>
              </a:lnSpc>
              <a:spcBef>
                <a:spcPts val="1000"/>
              </a:spcBef>
              <a:spcAft>
                <a:spcPts val="0"/>
              </a:spcAft>
              <a:buClr>
                <a:schemeClr val="lt1"/>
              </a:buClr>
              <a:buSzPts val="2000"/>
              <a:buAutoNum type="arabicPeriod"/>
            </a:pPr>
            <a:r>
              <a:rPr lang="en-US" sz="2000" b="1"/>
              <a:t>{Employee_id, Employee_Name} → Employee_Id is a trivial functional dependency as Employee_Id is a subset of {Employee_Id, Employee_Name}. </a:t>
            </a:r>
            <a:endParaRPr/>
          </a:p>
          <a:p>
            <a:pPr marL="457200" lvl="0" indent="-336550" algn="l" rtl="0">
              <a:lnSpc>
                <a:spcPct val="90000"/>
              </a:lnSpc>
              <a:spcBef>
                <a:spcPts val="1000"/>
              </a:spcBef>
              <a:spcAft>
                <a:spcPts val="0"/>
              </a:spcAft>
              <a:buClr>
                <a:schemeClr val="lt1"/>
              </a:buClr>
              <a:buSzPts val="1900"/>
              <a:buNone/>
            </a:pPr>
            <a:endParaRPr sz="1900" b="1"/>
          </a:p>
        </p:txBody>
      </p:sp>
      <p:pic>
        <p:nvPicPr>
          <p:cNvPr id="383" name="Google Shape;383;p17" descr="Table&#10;&#10;Description automatically generated"/>
          <p:cNvPicPr preferRelativeResize="0"/>
          <p:nvPr/>
        </p:nvPicPr>
        <p:blipFill rotWithShape="1">
          <a:blip r:embed="rId5">
            <a:alphaModFix/>
          </a:blip>
          <a:srcRect/>
          <a:stretch/>
        </p:blipFill>
        <p:spPr>
          <a:xfrm>
            <a:off x="7783853" y="2113872"/>
            <a:ext cx="4158873" cy="2452725"/>
          </a:xfrm>
          <a:prstGeom prst="rect">
            <a:avLst/>
          </a:prstGeom>
          <a:noFill/>
          <a:ln>
            <a:noFill/>
          </a:ln>
          <a:effectLst>
            <a:outerShdw blurRad="76200" dist="63500" dir="5040000" algn="tl" rotWithShape="0">
              <a:srgbClr val="000000">
                <a:alpha val="40784"/>
              </a:srgbClr>
            </a:outerShdw>
          </a:effectLst>
        </p:spPr>
      </p:pic>
      <p:pic>
        <p:nvPicPr>
          <p:cNvPr id="384" name="Google Shape;384;p17"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82">
                                            <p:txEl>
                                              <p:pRg st="0" end="0"/>
                                            </p:txEl>
                                          </p:spTgt>
                                        </p:tgtEl>
                                        <p:attrNameLst>
                                          <p:attrName>style.visibility</p:attrName>
                                        </p:attrNameLst>
                                      </p:cBhvr>
                                      <p:to>
                                        <p:strVal val="visible"/>
                                      </p:to>
                                    </p:set>
                                    <p:anim calcmode="lin" valueType="num">
                                      <p:cBhvr additive="base">
                                        <p:cTn id="12" dur="500"/>
                                        <p:tgtEl>
                                          <p:spTgt spid="38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2">
                                            <p:txEl>
                                              <p:pRg st="1" end="1"/>
                                            </p:txEl>
                                          </p:spTgt>
                                        </p:tgtEl>
                                        <p:attrNameLst>
                                          <p:attrName>style.visibility</p:attrName>
                                        </p:attrNameLst>
                                      </p:cBhvr>
                                      <p:to>
                                        <p:strVal val="visible"/>
                                      </p:to>
                                    </p:set>
                                    <p:anim calcmode="lin" valueType="num">
                                      <p:cBhvr additive="base">
                                        <p:cTn id="17" dur="500"/>
                                        <p:tgtEl>
                                          <p:spTgt spid="38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82">
                                            <p:txEl>
                                              <p:pRg st="2" end="2"/>
                                            </p:txEl>
                                          </p:spTgt>
                                        </p:tgtEl>
                                        <p:attrNameLst>
                                          <p:attrName>style.visibility</p:attrName>
                                        </p:attrNameLst>
                                      </p:cBhvr>
                                      <p:to>
                                        <p:strVal val="visible"/>
                                      </p:to>
                                    </p:set>
                                    <p:anim calcmode="lin" valueType="num">
                                      <p:cBhvr additive="base">
                                        <p:cTn id="22" dur="500"/>
                                        <p:tgtEl>
                                          <p:spTgt spid="38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82">
                                            <p:txEl>
                                              <p:pRg st="3" end="3"/>
                                            </p:txEl>
                                          </p:spTgt>
                                        </p:tgtEl>
                                        <p:attrNameLst>
                                          <p:attrName>style.visibility</p:attrName>
                                        </p:attrNameLst>
                                      </p:cBhvr>
                                      <p:to>
                                        <p:strVal val="visible"/>
                                      </p:to>
                                    </p:set>
                                    <p:anim calcmode="lin" valueType="num">
                                      <p:cBhvr additive="base">
                                        <p:cTn id="27" dur="500"/>
                                        <p:tgtEl>
                                          <p:spTgt spid="38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82">
                                            <p:txEl>
                                              <p:pRg st="4" end="4"/>
                                            </p:txEl>
                                          </p:spTgt>
                                        </p:tgtEl>
                                        <p:attrNameLst>
                                          <p:attrName>style.visibility</p:attrName>
                                        </p:attrNameLst>
                                      </p:cBhvr>
                                      <p:to>
                                        <p:strVal val="visible"/>
                                      </p:to>
                                    </p:set>
                                    <p:anim calcmode="lin" valueType="num">
                                      <p:cBhvr additive="base">
                                        <p:cTn id="32" dur="500"/>
                                        <p:tgtEl>
                                          <p:spTgt spid="38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82">
                                            <p:txEl>
                                              <p:pRg st="5" end="5"/>
                                            </p:txEl>
                                          </p:spTgt>
                                        </p:tgtEl>
                                        <p:attrNameLst>
                                          <p:attrName>style.visibility</p:attrName>
                                        </p:attrNameLst>
                                      </p:cBhvr>
                                      <p:to>
                                        <p:strVal val="visible"/>
                                      </p:to>
                                    </p:set>
                                    <p:anim calcmode="lin" valueType="num">
                                      <p:cBhvr additive="base">
                                        <p:cTn id="37" dur="500"/>
                                        <p:tgtEl>
                                          <p:spTgt spid="38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3"/>
                                        </p:tgtEl>
                                        <p:attrNameLst>
                                          <p:attrName>style.visibility</p:attrName>
                                        </p:attrNameLst>
                                      </p:cBhvr>
                                      <p:to>
                                        <p:strVal val="visible"/>
                                      </p:to>
                                    </p:set>
                                    <p:animEffect transition="in" filter="fade">
                                      <p:cBhvr>
                                        <p:cTn id="42" dur="10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388"/>
        <p:cNvGrpSpPr/>
        <p:nvPr/>
      </p:nvGrpSpPr>
      <p:grpSpPr>
        <a:xfrm>
          <a:off x="0" y="0"/>
          <a:ext cx="0" cy="0"/>
          <a:chOff x="0" y="0"/>
          <a:chExt cx="0" cy="0"/>
        </a:xfrm>
      </p:grpSpPr>
      <p:sp>
        <p:nvSpPr>
          <p:cNvPr id="389" name="Google Shape;389;p18"/>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390" name="Google Shape;390;p18"/>
          <p:cNvPicPr preferRelativeResize="0"/>
          <p:nvPr/>
        </p:nvPicPr>
        <p:blipFill rotWithShape="1">
          <a:blip r:embed="rId3">
            <a:alphaModFix amt="10000"/>
          </a:blip>
          <a:srcRect/>
          <a:stretch/>
        </p:blipFill>
        <p:spPr>
          <a:xfrm>
            <a:off x="0" y="0"/>
            <a:ext cx="12192000" cy="6858000"/>
          </a:xfrm>
          <a:prstGeom prst="rect">
            <a:avLst/>
          </a:prstGeom>
          <a:noFill/>
          <a:ln>
            <a:noFill/>
          </a:ln>
        </p:spPr>
      </p:pic>
      <p:sp>
        <p:nvSpPr>
          <p:cNvPr id="391" name="Google Shape;391;p18"/>
          <p:cNvSpPr/>
          <p:nvPr/>
        </p:nvSpPr>
        <p:spPr>
          <a:xfrm>
            <a:off x="7555992" y="0"/>
            <a:ext cx="4636008" cy="68580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92" name="Google Shape;392;p18"/>
          <p:cNvSpPr/>
          <p:nvPr/>
        </p:nvSpPr>
        <p:spPr>
          <a:xfrm>
            <a:off x="2" y="609600"/>
            <a:ext cx="7876030"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txBox="1">
            <a:spLocks noGrp="1"/>
          </p:cNvSpPr>
          <p:nvPr>
            <p:ph type="title"/>
          </p:nvPr>
        </p:nvSpPr>
        <p:spPr>
          <a:xfrm>
            <a:off x="680321" y="753228"/>
            <a:ext cx="7087552" cy="10809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Trebuchet MS"/>
              <a:buNone/>
            </a:pPr>
            <a:r>
              <a:rPr lang="en-US" sz="4000" b="1"/>
              <a:t>Non-trivial functional dependency</a:t>
            </a:r>
            <a:endParaRPr/>
          </a:p>
        </p:txBody>
      </p:sp>
      <p:pic>
        <p:nvPicPr>
          <p:cNvPr id="394" name="Google Shape;394;p18"/>
          <p:cNvPicPr preferRelativeResize="0"/>
          <p:nvPr/>
        </p:nvPicPr>
        <p:blipFill rotWithShape="1">
          <a:blip r:embed="rId4">
            <a:alphaModFix/>
          </a:blip>
          <a:srcRect/>
          <a:stretch/>
        </p:blipFill>
        <p:spPr>
          <a:xfrm>
            <a:off x="2" y="1970240"/>
            <a:ext cx="7967048" cy="321164"/>
          </a:xfrm>
          <a:prstGeom prst="rect">
            <a:avLst/>
          </a:prstGeom>
          <a:noFill/>
          <a:ln>
            <a:noFill/>
          </a:ln>
        </p:spPr>
      </p:pic>
      <p:sp>
        <p:nvSpPr>
          <p:cNvPr id="395" name="Google Shape;395;p18"/>
          <p:cNvSpPr txBox="1">
            <a:spLocks noGrp="1"/>
          </p:cNvSpPr>
          <p:nvPr>
            <p:ph type="body" idx="1"/>
          </p:nvPr>
        </p:nvSpPr>
        <p:spPr>
          <a:xfrm>
            <a:off x="319597" y="2336873"/>
            <a:ext cx="6783936" cy="42237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000"/>
              <a:buChar char="•"/>
            </a:pPr>
            <a:r>
              <a:rPr lang="en-US" sz="2000" b="1"/>
              <a:t> A → B has a non-trivial functional dependency if B is not a subset of A. </a:t>
            </a:r>
            <a:endParaRPr/>
          </a:p>
          <a:p>
            <a:pPr marL="228600" lvl="0" indent="-101600" algn="l" rtl="0">
              <a:lnSpc>
                <a:spcPct val="90000"/>
              </a:lnSpc>
              <a:spcBef>
                <a:spcPts val="1000"/>
              </a:spcBef>
              <a:spcAft>
                <a:spcPts val="0"/>
              </a:spcAft>
              <a:buClr>
                <a:schemeClr val="lt1"/>
              </a:buClr>
              <a:buSzPts val="2000"/>
              <a:buNone/>
            </a:pPr>
            <a:endParaRPr sz="2000" b="1"/>
          </a:p>
          <a:p>
            <a:pPr marL="228600" lvl="0" indent="-228600" algn="l" rtl="0">
              <a:lnSpc>
                <a:spcPct val="90000"/>
              </a:lnSpc>
              <a:spcBef>
                <a:spcPts val="1000"/>
              </a:spcBef>
              <a:spcAft>
                <a:spcPts val="0"/>
              </a:spcAft>
              <a:buClr>
                <a:schemeClr val="lt1"/>
              </a:buClr>
              <a:buSzPts val="2000"/>
              <a:buChar char="•"/>
            </a:pPr>
            <a:r>
              <a:rPr lang="en-US" sz="2000" b="1"/>
              <a:t> When A intersection B is NULL, then A → B is called a complete non-trivial.</a:t>
            </a:r>
            <a:endParaRPr/>
          </a:p>
          <a:p>
            <a:pPr marL="0" lvl="0" indent="0" algn="l" rtl="0">
              <a:lnSpc>
                <a:spcPct val="90000"/>
              </a:lnSpc>
              <a:spcBef>
                <a:spcPts val="1000"/>
              </a:spcBef>
              <a:spcAft>
                <a:spcPts val="0"/>
              </a:spcAft>
              <a:buClr>
                <a:schemeClr val="lt1"/>
              </a:buClr>
              <a:buSzPts val="2000"/>
              <a:buNone/>
            </a:pPr>
            <a:endParaRPr sz="2000" b="1"/>
          </a:p>
          <a:p>
            <a:pPr marL="0" lvl="0" indent="0" algn="l" rtl="0">
              <a:lnSpc>
                <a:spcPct val="90000"/>
              </a:lnSpc>
              <a:spcBef>
                <a:spcPts val="1000"/>
              </a:spcBef>
              <a:spcAft>
                <a:spcPts val="0"/>
              </a:spcAft>
              <a:buClr>
                <a:schemeClr val="lt1"/>
              </a:buClr>
              <a:buSzPts val="2000"/>
              <a:buNone/>
            </a:pPr>
            <a:r>
              <a:rPr lang="en-US" sz="2000" b="1"/>
              <a:t>Example:</a:t>
            </a:r>
            <a:endParaRPr/>
          </a:p>
          <a:p>
            <a:pPr marL="0" lvl="0" indent="0" algn="l" rtl="0">
              <a:lnSpc>
                <a:spcPct val="90000"/>
              </a:lnSpc>
              <a:spcBef>
                <a:spcPts val="1000"/>
              </a:spcBef>
              <a:spcAft>
                <a:spcPts val="0"/>
              </a:spcAft>
              <a:buClr>
                <a:schemeClr val="lt1"/>
              </a:buClr>
              <a:buSzPts val="2000"/>
              <a:buNone/>
            </a:pPr>
            <a:r>
              <a:rPr lang="en-US" sz="2000" b="1"/>
              <a:t>(Company} -&gt; {CEO} (if we know the Company, we know the CEO name)</a:t>
            </a:r>
            <a:endParaRPr sz="2000" b="1"/>
          </a:p>
          <a:p>
            <a:pPr marL="0" lvl="0" indent="0" algn="l" rtl="0">
              <a:lnSpc>
                <a:spcPct val="90000"/>
              </a:lnSpc>
              <a:spcBef>
                <a:spcPts val="1000"/>
              </a:spcBef>
              <a:spcAft>
                <a:spcPts val="0"/>
              </a:spcAft>
              <a:buClr>
                <a:schemeClr val="lt1"/>
              </a:buClr>
              <a:buSzPts val="2000"/>
              <a:buNone/>
            </a:pPr>
            <a:r>
              <a:rPr lang="en-US" sz="2000" b="1"/>
              <a:t>But the CEO is not a subset of the Company; hence, it’s a non-trivial functional dependency.</a:t>
            </a:r>
            <a:endParaRPr sz="2000" b="1"/>
          </a:p>
        </p:txBody>
      </p:sp>
      <p:pic>
        <p:nvPicPr>
          <p:cNvPr id="396" name="Google Shape;396;p18" descr="Table&#10;&#10;Description automatically generated"/>
          <p:cNvPicPr preferRelativeResize="0"/>
          <p:nvPr/>
        </p:nvPicPr>
        <p:blipFill rotWithShape="1">
          <a:blip r:embed="rId5">
            <a:alphaModFix/>
          </a:blip>
          <a:srcRect/>
          <a:stretch/>
        </p:blipFill>
        <p:spPr>
          <a:xfrm>
            <a:off x="7767874" y="2752725"/>
            <a:ext cx="4252676" cy="1647825"/>
          </a:xfrm>
          <a:prstGeom prst="rect">
            <a:avLst/>
          </a:prstGeom>
          <a:noFill/>
          <a:ln>
            <a:noFill/>
          </a:ln>
          <a:effectLst>
            <a:outerShdw blurRad="76200" dist="63500" dir="5040000" algn="tl" rotWithShape="0">
              <a:srgbClr val="000000">
                <a:alpha val="40784"/>
              </a:srgbClr>
            </a:outerShdw>
          </a:effectLst>
        </p:spPr>
      </p:pic>
      <p:pic>
        <p:nvPicPr>
          <p:cNvPr id="397" name="Google Shape;397;p18"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anim calcmode="lin" valueType="num">
                                      <p:cBhvr additive="base">
                                        <p:cTn id="7" dur="500"/>
                                        <p:tgtEl>
                                          <p:spTgt spid="39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5">
                                            <p:txEl>
                                              <p:pRg st="0" end="0"/>
                                            </p:txEl>
                                          </p:spTgt>
                                        </p:tgtEl>
                                        <p:attrNameLst>
                                          <p:attrName>style.visibility</p:attrName>
                                        </p:attrNameLst>
                                      </p:cBhvr>
                                      <p:to>
                                        <p:strVal val="visible"/>
                                      </p:to>
                                    </p:set>
                                    <p:animEffect transition="in" filter="fade">
                                      <p:cBhvr>
                                        <p:cTn id="12" dur="500"/>
                                        <p:tgtEl>
                                          <p:spTgt spid="3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5">
                                            <p:txEl>
                                              <p:pRg st="1" end="1"/>
                                            </p:txEl>
                                          </p:spTgt>
                                        </p:tgtEl>
                                        <p:attrNameLst>
                                          <p:attrName>style.visibility</p:attrName>
                                        </p:attrNameLst>
                                      </p:cBhvr>
                                      <p:to>
                                        <p:strVal val="visible"/>
                                      </p:to>
                                    </p:set>
                                    <p:animEffect transition="in" filter="fade">
                                      <p:cBhvr>
                                        <p:cTn id="17" dur="500"/>
                                        <p:tgtEl>
                                          <p:spTgt spid="39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5">
                                            <p:txEl>
                                              <p:pRg st="2" end="2"/>
                                            </p:txEl>
                                          </p:spTgt>
                                        </p:tgtEl>
                                        <p:attrNameLst>
                                          <p:attrName>style.visibility</p:attrName>
                                        </p:attrNameLst>
                                      </p:cBhvr>
                                      <p:to>
                                        <p:strVal val="visible"/>
                                      </p:to>
                                    </p:set>
                                    <p:animEffect transition="in" filter="fade">
                                      <p:cBhvr>
                                        <p:cTn id="22" dur="500"/>
                                        <p:tgtEl>
                                          <p:spTgt spid="39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5">
                                            <p:txEl>
                                              <p:pRg st="3" end="3"/>
                                            </p:txEl>
                                          </p:spTgt>
                                        </p:tgtEl>
                                        <p:attrNameLst>
                                          <p:attrName>style.visibility</p:attrName>
                                        </p:attrNameLst>
                                      </p:cBhvr>
                                      <p:to>
                                        <p:strVal val="visible"/>
                                      </p:to>
                                    </p:set>
                                    <p:animEffect transition="in" filter="fade">
                                      <p:cBhvr>
                                        <p:cTn id="27" dur="500"/>
                                        <p:tgtEl>
                                          <p:spTgt spid="39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5">
                                            <p:txEl>
                                              <p:pRg st="4" end="4"/>
                                            </p:txEl>
                                          </p:spTgt>
                                        </p:tgtEl>
                                        <p:attrNameLst>
                                          <p:attrName>style.visibility</p:attrName>
                                        </p:attrNameLst>
                                      </p:cBhvr>
                                      <p:to>
                                        <p:strVal val="visible"/>
                                      </p:to>
                                    </p:set>
                                    <p:animEffect transition="in" filter="fade">
                                      <p:cBhvr>
                                        <p:cTn id="32" dur="500"/>
                                        <p:tgtEl>
                                          <p:spTgt spid="39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5">
                                            <p:txEl>
                                              <p:pRg st="5" end="5"/>
                                            </p:txEl>
                                          </p:spTgt>
                                        </p:tgtEl>
                                        <p:attrNameLst>
                                          <p:attrName>style.visibility</p:attrName>
                                        </p:attrNameLst>
                                      </p:cBhvr>
                                      <p:to>
                                        <p:strVal val="visible"/>
                                      </p:to>
                                    </p:set>
                                    <p:animEffect transition="in" filter="fade">
                                      <p:cBhvr>
                                        <p:cTn id="37" dur="500"/>
                                        <p:tgtEl>
                                          <p:spTgt spid="39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5">
                                            <p:txEl>
                                              <p:pRg st="6" end="6"/>
                                            </p:txEl>
                                          </p:spTgt>
                                        </p:tgtEl>
                                        <p:attrNameLst>
                                          <p:attrName>style.visibility</p:attrName>
                                        </p:attrNameLst>
                                      </p:cBhvr>
                                      <p:to>
                                        <p:strVal val="visible"/>
                                      </p:to>
                                    </p:set>
                                    <p:animEffect transition="in" filter="fade">
                                      <p:cBhvr>
                                        <p:cTn id="42" dur="500"/>
                                        <p:tgtEl>
                                          <p:spTgt spid="39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6"/>
                                        </p:tgtEl>
                                        <p:attrNameLst>
                                          <p:attrName>style.visibility</p:attrName>
                                        </p:attrNameLst>
                                      </p:cBhvr>
                                      <p:to>
                                        <p:strVal val="visible"/>
                                      </p:to>
                                    </p:set>
                                    <p:animEffect transition="in" filter="fade">
                                      <p:cBhvr>
                                        <p:cTn id="47" dur="2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401"/>
        <p:cNvGrpSpPr/>
        <p:nvPr/>
      </p:nvGrpSpPr>
      <p:grpSpPr>
        <a:xfrm>
          <a:off x="0" y="0"/>
          <a:ext cx="0" cy="0"/>
          <a:chOff x="0" y="0"/>
          <a:chExt cx="0" cy="0"/>
        </a:xfrm>
      </p:grpSpPr>
      <p:sp>
        <p:nvSpPr>
          <p:cNvPr id="402" name="Google Shape;402;p19"/>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Transitive dependency</a:t>
            </a:r>
            <a:endParaRPr/>
          </a:p>
        </p:txBody>
      </p:sp>
      <p:sp>
        <p:nvSpPr>
          <p:cNvPr id="403" name="Google Shape;403;p19"/>
          <p:cNvSpPr txBox="1">
            <a:spLocks noGrp="1"/>
          </p:cNvSpPr>
          <p:nvPr>
            <p:ph type="body" idx="1"/>
          </p:nvPr>
        </p:nvSpPr>
        <p:spPr>
          <a:xfrm>
            <a:off x="233779" y="2086254"/>
            <a:ext cx="6587231" cy="468740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lt1"/>
              </a:buClr>
              <a:buSzPct val="100000"/>
              <a:buChar char="•"/>
            </a:pPr>
            <a:r>
              <a:rPr lang="en-US" sz="1800" b="1" i="0"/>
              <a:t>A transitive dependency refers to some non-prime attribute other than the candidate key that depends on another non-prime attribute that is dependent entirely on the candidate key.</a:t>
            </a:r>
            <a:endParaRPr/>
          </a:p>
          <a:p>
            <a:pPr marL="228600" lvl="0" indent="-122872" algn="just" rtl="0">
              <a:lnSpc>
                <a:spcPct val="90000"/>
              </a:lnSpc>
              <a:spcBef>
                <a:spcPts val="1000"/>
              </a:spcBef>
              <a:spcAft>
                <a:spcPts val="0"/>
              </a:spcAft>
              <a:buClr>
                <a:schemeClr val="lt1"/>
              </a:buClr>
              <a:buSzPct val="100000"/>
              <a:buNone/>
            </a:pPr>
            <a:endParaRPr sz="1800" b="1" i="0"/>
          </a:p>
          <a:p>
            <a:pPr marL="228600" lvl="0" indent="-228600" algn="just" rtl="0">
              <a:lnSpc>
                <a:spcPct val="90000"/>
              </a:lnSpc>
              <a:spcBef>
                <a:spcPts val="1000"/>
              </a:spcBef>
              <a:spcAft>
                <a:spcPts val="0"/>
              </a:spcAft>
              <a:buClr>
                <a:schemeClr val="lt1"/>
              </a:buClr>
              <a:buSzPct val="100000"/>
              <a:buChar char="•"/>
            </a:pPr>
            <a:r>
              <a:rPr lang="en-US" sz="1800" b="1"/>
              <a:t>{Company} -&gt; {CEO} (if we know the company, we know its CEO's name)</a:t>
            </a:r>
            <a:endParaRPr/>
          </a:p>
          <a:p>
            <a:pPr marL="228600" lvl="0" indent="-122872" algn="just" rtl="0">
              <a:lnSpc>
                <a:spcPct val="90000"/>
              </a:lnSpc>
              <a:spcBef>
                <a:spcPts val="1000"/>
              </a:spcBef>
              <a:spcAft>
                <a:spcPts val="0"/>
              </a:spcAft>
              <a:buClr>
                <a:schemeClr val="lt1"/>
              </a:buClr>
              <a:buSzPct val="100000"/>
              <a:buNone/>
            </a:pPr>
            <a:endParaRPr sz="1800" b="1"/>
          </a:p>
          <a:p>
            <a:pPr marL="228600" lvl="0" indent="-228600" algn="just" rtl="0">
              <a:lnSpc>
                <a:spcPct val="90000"/>
              </a:lnSpc>
              <a:spcBef>
                <a:spcPts val="1000"/>
              </a:spcBef>
              <a:spcAft>
                <a:spcPts val="0"/>
              </a:spcAft>
              <a:buClr>
                <a:schemeClr val="lt1"/>
              </a:buClr>
              <a:buSzPct val="100000"/>
              <a:buChar char="•"/>
            </a:pPr>
            <a:r>
              <a:rPr lang="en-US" sz="1800" b="1"/>
              <a:t> {CEO } -&gt; {Age} If we know the CEO, we know the Age</a:t>
            </a:r>
            <a:endParaRPr/>
          </a:p>
          <a:p>
            <a:pPr marL="228600" lvl="0" indent="-122872" algn="just" rtl="0">
              <a:lnSpc>
                <a:spcPct val="90000"/>
              </a:lnSpc>
              <a:spcBef>
                <a:spcPts val="1000"/>
              </a:spcBef>
              <a:spcAft>
                <a:spcPts val="0"/>
              </a:spcAft>
              <a:buClr>
                <a:schemeClr val="lt1"/>
              </a:buClr>
              <a:buSzPct val="100000"/>
              <a:buNone/>
            </a:pPr>
            <a:endParaRPr sz="1800" b="1"/>
          </a:p>
          <a:p>
            <a:pPr marL="228600" lvl="0" indent="-228600" algn="just" rtl="0">
              <a:lnSpc>
                <a:spcPct val="90000"/>
              </a:lnSpc>
              <a:spcBef>
                <a:spcPts val="1000"/>
              </a:spcBef>
              <a:spcAft>
                <a:spcPts val="0"/>
              </a:spcAft>
              <a:buClr>
                <a:schemeClr val="lt1"/>
              </a:buClr>
              <a:buSzPct val="100000"/>
              <a:buChar char="•"/>
            </a:pPr>
            <a:r>
              <a:rPr lang="en-US" sz="1800" b="1"/>
              <a:t> Therefore, according to the rule of transitive dependency: </a:t>
            </a:r>
            <a:endParaRPr/>
          </a:p>
          <a:p>
            <a:pPr marL="0" lvl="0" indent="0" algn="just" rtl="0">
              <a:lnSpc>
                <a:spcPct val="90000"/>
              </a:lnSpc>
              <a:spcBef>
                <a:spcPts val="1000"/>
              </a:spcBef>
              <a:spcAft>
                <a:spcPts val="0"/>
              </a:spcAft>
              <a:buClr>
                <a:schemeClr val="lt1"/>
              </a:buClr>
              <a:buSzPct val="100000"/>
              <a:buNone/>
            </a:pPr>
            <a:r>
              <a:rPr lang="en-US" sz="1800" b="1"/>
              <a:t>{ Company} -&gt; {Age} should hold, that makes sense because if we know the company name, we can know his age.</a:t>
            </a:r>
            <a:endParaRPr/>
          </a:p>
          <a:p>
            <a:pPr marL="0" lvl="0" indent="0" algn="just" rtl="0">
              <a:lnSpc>
                <a:spcPct val="90000"/>
              </a:lnSpc>
              <a:spcBef>
                <a:spcPts val="1000"/>
              </a:spcBef>
              <a:spcAft>
                <a:spcPts val="0"/>
              </a:spcAft>
              <a:buClr>
                <a:schemeClr val="lt1"/>
              </a:buClr>
              <a:buSzPct val="100000"/>
              <a:buNone/>
            </a:pPr>
            <a:endParaRPr sz="1800" b="1"/>
          </a:p>
          <a:p>
            <a:pPr marL="0" lvl="0" indent="0" algn="just" rtl="0">
              <a:lnSpc>
                <a:spcPct val="90000"/>
              </a:lnSpc>
              <a:spcBef>
                <a:spcPts val="1000"/>
              </a:spcBef>
              <a:spcAft>
                <a:spcPts val="0"/>
              </a:spcAft>
              <a:buClr>
                <a:srgbClr val="0C0C0C"/>
              </a:buClr>
              <a:buSzPct val="100000"/>
              <a:buNone/>
            </a:pPr>
            <a:r>
              <a:rPr lang="en-US" sz="1800" b="1">
                <a:solidFill>
                  <a:srgbClr val="0C0C0C"/>
                </a:solidFill>
              </a:rPr>
              <a:t>Note: You need to remember that transitive dependency can only occur in relation to three or more attributes.</a:t>
            </a:r>
            <a:endParaRPr sz="1800" b="1">
              <a:solidFill>
                <a:srgbClr val="0C0C0C"/>
              </a:solidFill>
            </a:endParaRPr>
          </a:p>
        </p:txBody>
      </p:sp>
      <p:pic>
        <p:nvPicPr>
          <p:cNvPr id="404" name="Google Shape;404;p19" descr="Table&#10;&#10;Description automatically generated"/>
          <p:cNvPicPr preferRelativeResize="0"/>
          <p:nvPr/>
        </p:nvPicPr>
        <p:blipFill rotWithShape="1">
          <a:blip r:embed="rId3">
            <a:alphaModFix/>
          </a:blip>
          <a:srcRect/>
          <a:stretch/>
        </p:blipFill>
        <p:spPr>
          <a:xfrm>
            <a:off x="7217547" y="3169328"/>
            <a:ext cx="4740674" cy="1979721"/>
          </a:xfrm>
          <a:prstGeom prst="rect">
            <a:avLst/>
          </a:prstGeom>
          <a:noFill/>
          <a:ln>
            <a:noFill/>
          </a:ln>
          <a:effectLst>
            <a:outerShdw blurRad="76200" dist="63500" dir="5040000" algn="tl" rotWithShape="0">
              <a:srgbClr val="000000">
                <a:alpha val="40784"/>
              </a:srgbClr>
            </a:outerShdw>
          </a:effectLst>
        </p:spPr>
      </p:pic>
      <p:pic>
        <p:nvPicPr>
          <p:cNvPr id="405" name="Google Shape;405;p19"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1000"/>
                                        <p:tgtEl>
                                          <p:spTgt spid="40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3">
                                            <p:txEl>
                                              <p:pRg st="0" end="0"/>
                                            </p:txEl>
                                          </p:spTgt>
                                        </p:tgtEl>
                                        <p:attrNameLst>
                                          <p:attrName>style.visibility</p:attrName>
                                        </p:attrNameLst>
                                      </p:cBhvr>
                                      <p:to>
                                        <p:strVal val="visible"/>
                                      </p:to>
                                    </p:set>
                                    <p:anim calcmode="lin" valueType="num">
                                      <p:cBhvr additive="base">
                                        <p:cTn id="12" dur="500"/>
                                        <p:tgtEl>
                                          <p:spTgt spid="4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3">
                                            <p:txEl>
                                              <p:pRg st="1" end="1"/>
                                            </p:txEl>
                                          </p:spTgt>
                                        </p:tgtEl>
                                        <p:attrNameLst>
                                          <p:attrName>style.visibility</p:attrName>
                                        </p:attrNameLst>
                                      </p:cBhvr>
                                      <p:to>
                                        <p:strVal val="visible"/>
                                      </p:to>
                                    </p:set>
                                    <p:anim calcmode="lin" valueType="num">
                                      <p:cBhvr additive="base">
                                        <p:cTn id="17" dur="500"/>
                                        <p:tgtEl>
                                          <p:spTgt spid="4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03">
                                            <p:txEl>
                                              <p:pRg st="2" end="2"/>
                                            </p:txEl>
                                          </p:spTgt>
                                        </p:tgtEl>
                                        <p:attrNameLst>
                                          <p:attrName>style.visibility</p:attrName>
                                        </p:attrNameLst>
                                      </p:cBhvr>
                                      <p:to>
                                        <p:strVal val="visible"/>
                                      </p:to>
                                    </p:set>
                                    <p:anim calcmode="lin" valueType="num">
                                      <p:cBhvr additive="base">
                                        <p:cTn id="22" dur="500"/>
                                        <p:tgtEl>
                                          <p:spTgt spid="4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03">
                                            <p:txEl>
                                              <p:pRg st="3" end="3"/>
                                            </p:txEl>
                                          </p:spTgt>
                                        </p:tgtEl>
                                        <p:attrNameLst>
                                          <p:attrName>style.visibility</p:attrName>
                                        </p:attrNameLst>
                                      </p:cBhvr>
                                      <p:to>
                                        <p:strVal val="visible"/>
                                      </p:to>
                                    </p:set>
                                    <p:anim calcmode="lin" valueType="num">
                                      <p:cBhvr additive="base">
                                        <p:cTn id="27" dur="500"/>
                                        <p:tgtEl>
                                          <p:spTgt spid="40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03">
                                            <p:txEl>
                                              <p:pRg st="4" end="4"/>
                                            </p:txEl>
                                          </p:spTgt>
                                        </p:tgtEl>
                                        <p:attrNameLst>
                                          <p:attrName>style.visibility</p:attrName>
                                        </p:attrNameLst>
                                      </p:cBhvr>
                                      <p:to>
                                        <p:strVal val="visible"/>
                                      </p:to>
                                    </p:set>
                                    <p:anim calcmode="lin" valueType="num">
                                      <p:cBhvr additive="base">
                                        <p:cTn id="32" dur="500"/>
                                        <p:tgtEl>
                                          <p:spTgt spid="40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03">
                                            <p:txEl>
                                              <p:pRg st="5" end="5"/>
                                            </p:txEl>
                                          </p:spTgt>
                                        </p:tgtEl>
                                        <p:attrNameLst>
                                          <p:attrName>style.visibility</p:attrName>
                                        </p:attrNameLst>
                                      </p:cBhvr>
                                      <p:to>
                                        <p:strVal val="visible"/>
                                      </p:to>
                                    </p:set>
                                    <p:anim calcmode="lin" valueType="num">
                                      <p:cBhvr additive="base">
                                        <p:cTn id="37" dur="500"/>
                                        <p:tgtEl>
                                          <p:spTgt spid="40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03">
                                            <p:txEl>
                                              <p:pRg st="6" end="6"/>
                                            </p:txEl>
                                          </p:spTgt>
                                        </p:tgtEl>
                                        <p:attrNameLst>
                                          <p:attrName>style.visibility</p:attrName>
                                        </p:attrNameLst>
                                      </p:cBhvr>
                                      <p:to>
                                        <p:strVal val="visible"/>
                                      </p:to>
                                    </p:set>
                                    <p:anim calcmode="lin" valueType="num">
                                      <p:cBhvr additive="base">
                                        <p:cTn id="42" dur="500"/>
                                        <p:tgtEl>
                                          <p:spTgt spid="40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03">
                                            <p:txEl>
                                              <p:pRg st="7" end="7"/>
                                            </p:txEl>
                                          </p:spTgt>
                                        </p:tgtEl>
                                        <p:attrNameLst>
                                          <p:attrName>style.visibility</p:attrName>
                                        </p:attrNameLst>
                                      </p:cBhvr>
                                      <p:to>
                                        <p:strVal val="visible"/>
                                      </p:to>
                                    </p:set>
                                    <p:anim calcmode="lin" valueType="num">
                                      <p:cBhvr additive="base">
                                        <p:cTn id="47" dur="500"/>
                                        <p:tgtEl>
                                          <p:spTgt spid="40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03">
                                            <p:txEl>
                                              <p:pRg st="8" end="8"/>
                                            </p:txEl>
                                          </p:spTgt>
                                        </p:tgtEl>
                                        <p:attrNameLst>
                                          <p:attrName>style.visibility</p:attrName>
                                        </p:attrNameLst>
                                      </p:cBhvr>
                                      <p:to>
                                        <p:strVal val="visible"/>
                                      </p:to>
                                    </p:set>
                                    <p:anim calcmode="lin" valueType="num">
                                      <p:cBhvr additive="base">
                                        <p:cTn id="52" dur="500"/>
                                        <p:tgtEl>
                                          <p:spTgt spid="40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03">
                                            <p:txEl>
                                              <p:pRg st="9" end="9"/>
                                            </p:txEl>
                                          </p:spTgt>
                                        </p:tgtEl>
                                        <p:attrNameLst>
                                          <p:attrName>style.visibility</p:attrName>
                                        </p:attrNameLst>
                                      </p:cBhvr>
                                      <p:to>
                                        <p:strVal val="visible"/>
                                      </p:to>
                                    </p:set>
                                    <p:anim calcmode="lin" valueType="num">
                                      <p:cBhvr additive="base">
                                        <p:cTn id="57" dur="500"/>
                                        <p:tgtEl>
                                          <p:spTgt spid="40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04"/>
                                        </p:tgtEl>
                                        <p:attrNameLst>
                                          <p:attrName>style.visibility</p:attrName>
                                        </p:attrNameLst>
                                      </p:cBhvr>
                                      <p:to>
                                        <p:strVal val="visible"/>
                                      </p:to>
                                    </p:set>
                                    <p:animEffect transition="in" filter="fade">
                                      <p:cBhvr>
                                        <p:cTn id="62" dur="10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218"/>
        <p:cNvGrpSpPr/>
        <p:nvPr/>
      </p:nvGrpSpPr>
      <p:grpSpPr>
        <a:xfrm>
          <a:off x="0" y="0"/>
          <a:ext cx="0" cy="0"/>
          <a:chOff x="0" y="0"/>
          <a:chExt cx="0" cy="0"/>
        </a:xfrm>
      </p:grpSpPr>
      <p:sp>
        <p:nvSpPr>
          <p:cNvPr id="219" name="Google Shape;219;p2"/>
          <p:cNvSpPr/>
          <p:nvPr/>
        </p:nvSpPr>
        <p:spPr>
          <a:xfrm>
            <a:off x="0" y="0"/>
            <a:ext cx="12188824" cy="6858000"/>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20" name="Google Shape;220;p2"/>
          <p:cNvPicPr preferRelativeResize="0"/>
          <p:nvPr/>
        </p:nvPicPr>
        <p:blipFill rotWithShape="1">
          <a:blip r:embed="rId3">
            <a:alphaModFix amt="10000"/>
          </a:blip>
          <a:srcRect/>
          <a:stretch/>
        </p:blipFill>
        <p:spPr>
          <a:xfrm>
            <a:off x="0" y="0"/>
            <a:ext cx="12192000" cy="6858000"/>
          </a:xfrm>
          <a:prstGeom prst="rect">
            <a:avLst/>
          </a:prstGeom>
          <a:noFill/>
          <a:ln>
            <a:noFill/>
          </a:ln>
        </p:spPr>
      </p:pic>
      <p:sp>
        <p:nvSpPr>
          <p:cNvPr id="221" name="Google Shape;221;p2"/>
          <p:cNvSpPr/>
          <p:nvPr/>
        </p:nvSpPr>
        <p:spPr>
          <a:xfrm>
            <a:off x="4644527" y="0"/>
            <a:ext cx="7552944" cy="68580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22" name="Google Shape;222;p2"/>
          <p:cNvPicPr preferRelativeResize="0"/>
          <p:nvPr/>
        </p:nvPicPr>
        <p:blipFill rotWithShape="1">
          <a:blip r:embed="rId4">
            <a:alphaModFix/>
          </a:blip>
          <a:srcRect/>
          <a:stretch/>
        </p:blipFill>
        <p:spPr>
          <a:xfrm>
            <a:off x="1" y="5006045"/>
            <a:ext cx="4965192" cy="144668"/>
          </a:xfrm>
          <a:prstGeom prst="rect">
            <a:avLst/>
          </a:prstGeom>
          <a:noFill/>
          <a:ln>
            <a:noFill/>
          </a:ln>
        </p:spPr>
      </p:pic>
      <p:sp>
        <p:nvSpPr>
          <p:cNvPr id="223" name="Google Shape;223;p2"/>
          <p:cNvSpPr/>
          <p:nvPr/>
        </p:nvSpPr>
        <p:spPr>
          <a:xfrm>
            <a:off x="-1" y="1838764"/>
            <a:ext cx="4964567" cy="3180473"/>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txBox="1">
            <a:spLocks noGrp="1"/>
          </p:cNvSpPr>
          <p:nvPr>
            <p:ph type="title"/>
          </p:nvPr>
        </p:nvSpPr>
        <p:spPr>
          <a:xfrm>
            <a:off x="680321" y="2063262"/>
            <a:ext cx="3739279" cy="2661052"/>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3700"/>
              <a:buFont typeface="Trebuchet MS"/>
              <a:buNone/>
            </a:pPr>
            <a:r>
              <a:rPr lang="en-US" sz="3700" b="1">
                <a:solidFill>
                  <a:srgbClr val="FFFFFF"/>
                </a:solidFill>
              </a:rPr>
              <a:t>WHAT IS NORMALIZATION </a:t>
            </a:r>
            <a:endParaRPr sz="3700" b="1">
              <a:solidFill>
                <a:srgbClr val="FFFFFF"/>
              </a:solidFill>
            </a:endParaRPr>
          </a:p>
        </p:txBody>
      </p:sp>
      <p:sp>
        <p:nvSpPr>
          <p:cNvPr id="225" name="Google Shape;225;p2"/>
          <p:cNvSpPr txBox="1">
            <a:spLocks noGrp="1"/>
          </p:cNvSpPr>
          <p:nvPr>
            <p:ph type="body" idx="1"/>
          </p:nvPr>
        </p:nvSpPr>
        <p:spPr>
          <a:xfrm>
            <a:off x="5099922" y="994299"/>
            <a:ext cx="6947076" cy="545412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FFFFFF"/>
              </a:buClr>
              <a:buSzPts val="2000"/>
              <a:buChar char="•"/>
            </a:pPr>
            <a:r>
              <a:rPr lang="en-US" sz="2000" b="1">
                <a:solidFill>
                  <a:srgbClr val="FFFFFF"/>
                </a:solidFill>
              </a:rPr>
              <a:t>Normalization is the process of organizing the data in the database.</a:t>
            </a:r>
            <a:endParaRPr/>
          </a:p>
          <a:p>
            <a:pPr marL="228600" lvl="0" indent="-101600" algn="l" rtl="0">
              <a:lnSpc>
                <a:spcPct val="90000"/>
              </a:lnSpc>
              <a:spcBef>
                <a:spcPts val="1000"/>
              </a:spcBef>
              <a:spcAft>
                <a:spcPts val="0"/>
              </a:spcAft>
              <a:buClr>
                <a:schemeClr val="lt1"/>
              </a:buClr>
              <a:buSzPts val="2000"/>
              <a:buNone/>
            </a:pPr>
            <a:endParaRPr sz="2000" b="1">
              <a:solidFill>
                <a:srgbClr val="FFFFFF"/>
              </a:solidFill>
            </a:endParaRPr>
          </a:p>
          <a:p>
            <a:pPr marL="228600" lvl="0" indent="-228600" algn="l" rtl="0">
              <a:lnSpc>
                <a:spcPct val="90000"/>
              </a:lnSpc>
              <a:spcBef>
                <a:spcPts val="1000"/>
              </a:spcBef>
              <a:spcAft>
                <a:spcPts val="0"/>
              </a:spcAft>
              <a:buClr>
                <a:srgbClr val="FFFFFF"/>
              </a:buClr>
              <a:buSzPts val="2000"/>
              <a:buChar char="•"/>
            </a:pPr>
            <a:r>
              <a:rPr lang="en-US" sz="2000" b="1">
                <a:solidFill>
                  <a:srgbClr val="FFFFFF"/>
                </a:solidFill>
              </a:rPr>
              <a:t>Normalization is used to minimize the redundancy from a relation or set of relations.  It is also used to eliminate undesirable characteristics like Insertion, Update, and  Deletion Anomalies.</a:t>
            </a:r>
            <a:endParaRPr/>
          </a:p>
          <a:p>
            <a:pPr marL="228600" lvl="0" indent="-101600" algn="l" rtl="0">
              <a:lnSpc>
                <a:spcPct val="90000"/>
              </a:lnSpc>
              <a:spcBef>
                <a:spcPts val="1000"/>
              </a:spcBef>
              <a:spcAft>
                <a:spcPts val="0"/>
              </a:spcAft>
              <a:buClr>
                <a:schemeClr val="lt1"/>
              </a:buClr>
              <a:buSzPts val="2000"/>
              <a:buNone/>
            </a:pPr>
            <a:endParaRPr sz="2000" b="1">
              <a:solidFill>
                <a:srgbClr val="FFFFFF"/>
              </a:solidFill>
            </a:endParaRPr>
          </a:p>
          <a:p>
            <a:pPr marL="228600" lvl="0" indent="-228600" algn="l" rtl="0">
              <a:lnSpc>
                <a:spcPct val="90000"/>
              </a:lnSpc>
              <a:spcBef>
                <a:spcPts val="1000"/>
              </a:spcBef>
              <a:spcAft>
                <a:spcPts val="0"/>
              </a:spcAft>
              <a:buClr>
                <a:srgbClr val="FFFFFF"/>
              </a:buClr>
              <a:buSzPts val="2000"/>
              <a:buChar char="•"/>
            </a:pPr>
            <a:r>
              <a:rPr lang="en-US" sz="2000" b="1">
                <a:solidFill>
                  <a:srgbClr val="FFFFFF"/>
                </a:solidFill>
              </a:rPr>
              <a:t>Normalization divides the larger table into the smaller table and links them using a relationship.</a:t>
            </a:r>
            <a:endParaRPr/>
          </a:p>
          <a:p>
            <a:pPr marL="228600" lvl="0" indent="-101600" algn="l" rtl="0">
              <a:lnSpc>
                <a:spcPct val="90000"/>
              </a:lnSpc>
              <a:spcBef>
                <a:spcPts val="1000"/>
              </a:spcBef>
              <a:spcAft>
                <a:spcPts val="0"/>
              </a:spcAft>
              <a:buClr>
                <a:schemeClr val="lt1"/>
              </a:buClr>
              <a:buSzPts val="2000"/>
              <a:buNone/>
            </a:pPr>
            <a:endParaRPr sz="2000" b="1">
              <a:solidFill>
                <a:srgbClr val="FFFFFF"/>
              </a:solidFill>
            </a:endParaRPr>
          </a:p>
          <a:p>
            <a:pPr marL="228600" lvl="0" indent="-228600" algn="l" rtl="0">
              <a:lnSpc>
                <a:spcPct val="90000"/>
              </a:lnSpc>
              <a:spcBef>
                <a:spcPts val="1000"/>
              </a:spcBef>
              <a:spcAft>
                <a:spcPts val="0"/>
              </a:spcAft>
              <a:buClr>
                <a:srgbClr val="FFFFFF"/>
              </a:buClr>
              <a:buSzPts val="2000"/>
              <a:buChar char="•"/>
            </a:pPr>
            <a:r>
              <a:rPr lang="en-US" sz="2000" b="1">
                <a:solidFill>
                  <a:srgbClr val="FFFFFF"/>
                </a:solidFill>
              </a:rPr>
              <a:t>The normal form is used to reduce redundancy from the database table.</a:t>
            </a:r>
            <a:endParaRPr/>
          </a:p>
        </p:txBody>
      </p:sp>
      <p:pic>
        <p:nvPicPr>
          <p:cNvPr id="226" name="Google Shape;226;p2" descr="Logo&#10;&#10;Description automatically generated"/>
          <p:cNvPicPr preferRelativeResize="0"/>
          <p:nvPr/>
        </p:nvPicPr>
        <p:blipFill rotWithShape="1">
          <a:blip r:embed="rId5">
            <a:alphaModFix/>
          </a:blip>
          <a:srcRect/>
          <a:stretch/>
        </p:blipFill>
        <p:spPr>
          <a:xfrm>
            <a:off x="11194524" y="-2"/>
            <a:ext cx="994300" cy="994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5">
                                            <p:txEl>
                                              <p:pRg st="0" end="0"/>
                                            </p:txEl>
                                          </p:spTgt>
                                        </p:tgtEl>
                                        <p:attrNameLst>
                                          <p:attrName>style.visibility</p:attrName>
                                        </p:attrNameLst>
                                      </p:cBhvr>
                                      <p:to>
                                        <p:strVal val="visible"/>
                                      </p:to>
                                    </p:set>
                                    <p:animEffect transition="in" filter="fade">
                                      <p:cBhvr>
                                        <p:cTn id="11" dur="1000"/>
                                        <p:tgtEl>
                                          <p:spTgt spid="22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5">
                                            <p:txEl>
                                              <p:pRg st="1" end="1"/>
                                            </p:txEl>
                                          </p:spTgt>
                                        </p:tgtEl>
                                        <p:attrNameLst>
                                          <p:attrName>style.visibility</p:attrName>
                                        </p:attrNameLst>
                                      </p:cBhvr>
                                      <p:to>
                                        <p:strVal val="visible"/>
                                      </p:to>
                                    </p:set>
                                    <p:animEffect transition="in" filter="fade">
                                      <p:cBhvr>
                                        <p:cTn id="16" dur="1000"/>
                                        <p:tgtEl>
                                          <p:spTgt spid="22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5">
                                            <p:txEl>
                                              <p:pRg st="2" end="2"/>
                                            </p:txEl>
                                          </p:spTgt>
                                        </p:tgtEl>
                                        <p:attrNameLst>
                                          <p:attrName>style.visibility</p:attrName>
                                        </p:attrNameLst>
                                      </p:cBhvr>
                                      <p:to>
                                        <p:strVal val="visible"/>
                                      </p:to>
                                    </p:set>
                                    <p:animEffect transition="in" filter="fade">
                                      <p:cBhvr>
                                        <p:cTn id="21" dur="1000"/>
                                        <p:tgtEl>
                                          <p:spTgt spid="22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5">
                                            <p:txEl>
                                              <p:pRg st="3" end="3"/>
                                            </p:txEl>
                                          </p:spTgt>
                                        </p:tgtEl>
                                        <p:attrNameLst>
                                          <p:attrName>style.visibility</p:attrName>
                                        </p:attrNameLst>
                                      </p:cBhvr>
                                      <p:to>
                                        <p:strVal val="visible"/>
                                      </p:to>
                                    </p:set>
                                    <p:animEffect transition="in" filter="fade">
                                      <p:cBhvr>
                                        <p:cTn id="26" dur="1000"/>
                                        <p:tgtEl>
                                          <p:spTgt spid="22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5">
                                            <p:txEl>
                                              <p:pRg st="4" end="4"/>
                                            </p:txEl>
                                          </p:spTgt>
                                        </p:tgtEl>
                                        <p:attrNameLst>
                                          <p:attrName>style.visibility</p:attrName>
                                        </p:attrNameLst>
                                      </p:cBhvr>
                                      <p:to>
                                        <p:strVal val="visible"/>
                                      </p:to>
                                    </p:set>
                                    <p:animEffect transition="in" filter="fade">
                                      <p:cBhvr>
                                        <p:cTn id="31" dur="1000"/>
                                        <p:tgtEl>
                                          <p:spTgt spid="22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5">
                                            <p:txEl>
                                              <p:pRg st="5" end="5"/>
                                            </p:txEl>
                                          </p:spTgt>
                                        </p:tgtEl>
                                        <p:attrNameLst>
                                          <p:attrName>style.visibility</p:attrName>
                                        </p:attrNameLst>
                                      </p:cBhvr>
                                      <p:to>
                                        <p:strVal val="visible"/>
                                      </p:to>
                                    </p:set>
                                    <p:animEffect transition="in" filter="fade">
                                      <p:cBhvr>
                                        <p:cTn id="36" dur="1000"/>
                                        <p:tgtEl>
                                          <p:spTgt spid="225">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5">
                                            <p:txEl>
                                              <p:pRg st="6" end="6"/>
                                            </p:txEl>
                                          </p:spTgt>
                                        </p:tgtEl>
                                        <p:attrNameLst>
                                          <p:attrName>style.visibility</p:attrName>
                                        </p:attrNameLst>
                                      </p:cBhvr>
                                      <p:to>
                                        <p:strVal val="visible"/>
                                      </p:to>
                                    </p:set>
                                    <p:animEffect transition="in" filter="fade">
                                      <p:cBhvr>
                                        <p:cTn id="41" dur="1000"/>
                                        <p:tgtEl>
                                          <p:spTgt spid="2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409"/>
        <p:cNvGrpSpPr/>
        <p:nvPr/>
      </p:nvGrpSpPr>
      <p:grpSpPr>
        <a:xfrm>
          <a:off x="0" y="0"/>
          <a:ext cx="0" cy="0"/>
          <a:chOff x="0" y="0"/>
          <a:chExt cx="0" cy="0"/>
        </a:xfrm>
      </p:grpSpPr>
      <p:sp>
        <p:nvSpPr>
          <p:cNvPr id="410" name="Google Shape;410;p20"/>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Multivalued dependency</a:t>
            </a:r>
            <a:endParaRPr/>
          </a:p>
        </p:txBody>
      </p:sp>
      <p:sp>
        <p:nvSpPr>
          <p:cNvPr id="411" name="Google Shape;411;p20"/>
          <p:cNvSpPr txBox="1">
            <a:spLocks noGrp="1"/>
          </p:cNvSpPr>
          <p:nvPr>
            <p:ph type="body" idx="1"/>
          </p:nvPr>
        </p:nvSpPr>
        <p:spPr>
          <a:xfrm>
            <a:off x="230819" y="2185950"/>
            <a:ext cx="6684886" cy="4672049"/>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lt1"/>
              </a:buClr>
              <a:buSzPts val="1800"/>
              <a:buChar char="•"/>
            </a:pPr>
            <a:r>
              <a:rPr lang="en-US" sz="1800" b="1"/>
              <a:t>Multivalued dependency occurs in the situation where there are multiple independent multivalued attributes in a single table. A multivalued dependency is a complete constraint between two sets of attributes in a relation. It requires that certain tuples be present in a relation.</a:t>
            </a:r>
            <a:endParaRPr/>
          </a:p>
          <a:p>
            <a:pPr marL="228600" lvl="0" indent="-114300" algn="just" rtl="0">
              <a:lnSpc>
                <a:spcPct val="90000"/>
              </a:lnSpc>
              <a:spcBef>
                <a:spcPts val="1000"/>
              </a:spcBef>
              <a:spcAft>
                <a:spcPts val="0"/>
              </a:spcAft>
              <a:buClr>
                <a:schemeClr val="lt1"/>
              </a:buClr>
              <a:buSzPts val="1800"/>
              <a:buNone/>
            </a:pPr>
            <a:endParaRPr sz="1800" b="1"/>
          </a:p>
          <a:p>
            <a:pPr marL="228600" lvl="0" indent="-228600" algn="just" rtl="0">
              <a:lnSpc>
                <a:spcPct val="90000"/>
              </a:lnSpc>
              <a:spcBef>
                <a:spcPts val="1000"/>
              </a:spcBef>
              <a:spcAft>
                <a:spcPts val="0"/>
              </a:spcAft>
              <a:buClr>
                <a:schemeClr val="lt1"/>
              </a:buClr>
              <a:buSzPts val="1800"/>
              <a:buChar char="•"/>
            </a:pPr>
            <a:r>
              <a:rPr lang="en-US" sz="1800" b="1"/>
              <a:t>In this example, maf_year and color are independent of each other but dependent on car_model. In this example, these two columns are said to be multivalue dependent on car_model.</a:t>
            </a:r>
            <a:endParaRPr/>
          </a:p>
          <a:p>
            <a:pPr marL="228600" lvl="0" indent="-114300" algn="just" rtl="0">
              <a:lnSpc>
                <a:spcPct val="90000"/>
              </a:lnSpc>
              <a:spcBef>
                <a:spcPts val="1000"/>
              </a:spcBef>
              <a:spcAft>
                <a:spcPts val="0"/>
              </a:spcAft>
              <a:buClr>
                <a:schemeClr val="lt1"/>
              </a:buClr>
              <a:buSzPts val="1800"/>
              <a:buNone/>
            </a:pPr>
            <a:endParaRPr sz="1800" b="1"/>
          </a:p>
          <a:p>
            <a:pPr marL="228600" lvl="0" indent="-228600" algn="just" rtl="0">
              <a:lnSpc>
                <a:spcPct val="90000"/>
              </a:lnSpc>
              <a:spcBef>
                <a:spcPts val="1000"/>
              </a:spcBef>
              <a:spcAft>
                <a:spcPts val="0"/>
              </a:spcAft>
              <a:buClr>
                <a:schemeClr val="lt1"/>
              </a:buClr>
              <a:buSzPts val="1800"/>
              <a:buChar char="•"/>
            </a:pPr>
            <a:r>
              <a:rPr lang="en-US" sz="1800" b="1"/>
              <a:t>This dependence can be represented like this:</a:t>
            </a:r>
            <a:endParaRPr/>
          </a:p>
          <a:p>
            <a:pPr marL="0" lvl="0" indent="0" algn="just" rtl="0">
              <a:lnSpc>
                <a:spcPct val="90000"/>
              </a:lnSpc>
              <a:spcBef>
                <a:spcPts val="1000"/>
              </a:spcBef>
              <a:spcAft>
                <a:spcPts val="0"/>
              </a:spcAft>
              <a:buClr>
                <a:schemeClr val="lt1"/>
              </a:buClr>
              <a:buSzPts val="1800"/>
              <a:buNone/>
            </a:pPr>
            <a:r>
              <a:rPr lang="en-US" sz="1800" b="1"/>
              <a:t>       car_model -&gt; maf_year </a:t>
            </a:r>
            <a:endParaRPr/>
          </a:p>
          <a:p>
            <a:pPr marL="0" lvl="0" indent="0" algn="just" rtl="0">
              <a:lnSpc>
                <a:spcPct val="90000"/>
              </a:lnSpc>
              <a:spcBef>
                <a:spcPts val="1000"/>
              </a:spcBef>
              <a:spcAft>
                <a:spcPts val="0"/>
              </a:spcAft>
              <a:buClr>
                <a:schemeClr val="lt1"/>
              </a:buClr>
              <a:buSzPts val="1800"/>
              <a:buNone/>
            </a:pPr>
            <a:r>
              <a:rPr lang="en-US" sz="1800" b="1"/>
              <a:t>       car_model-&gt; colour</a:t>
            </a:r>
            <a:endParaRPr sz="1800" b="1"/>
          </a:p>
        </p:txBody>
      </p:sp>
      <p:pic>
        <p:nvPicPr>
          <p:cNvPr id="412" name="Google Shape;412;p20" descr="Table&#10;&#10;Description automatically generated"/>
          <p:cNvPicPr preferRelativeResize="0"/>
          <p:nvPr/>
        </p:nvPicPr>
        <p:blipFill rotWithShape="1">
          <a:blip r:embed="rId3">
            <a:alphaModFix/>
          </a:blip>
          <a:srcRect/>
          <a:stretch/>
        </p:blipFill>
        <p:spPr>
          <a:xfrm>
            <a:off x="7288567" y="2826096"/>
            <a:ext cx="4507196" cy="2038867"/>
          </a:xfrm>
          <a:prstGeom prst="rect">
            <a:avLst/>
          </a:prstGeom>
          <a:noFill/>
          <a:ln>
            <a:noFill/>
          </a:ln>
          <a:effectLst>
            <a:outerShdw blurRad="76200" dist="63500" dir="5040000" algn="tl" rotWithShape="0">
              <a:srgbClr val="000000">
                <a:alpha val="40784"/>
              </a:srgbClr>
            </a:outerShdw>
          </a:effectLst>
        </p:spPr>
      </p:pic>
      <p:pic>
        <p:nvPicPr>
          <p:cNvPr id="413" name="Google Shape;413;p20"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500"/>
                                        <p:tgtEl>
                                          <p:spTgt spid="41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1">
                                            <p:txEl>
                                              <p:pRg st="0" end="0"/>
                                            </p:txEl>
                                          </p:spTgt>
                                        </p:tgtEl>
                                        <p:attrNameLst>
                                          <p:attrName>style.visibility</p:attrName>
                                        </p:attrNameLst>
                                      </p:cBhvr>
                                      <p:to>
                                        <p:strVal val="visible"/>
                                      </p:to>
                                    </p:set>
                                    <p:animEffect transition="in" filter="fade">
                                      <p:cBhvr>
                                        <p:cTn id="12" dur="500"/>
                                        <p:tgtEl>
                                          <p:spTgt spid="4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1">
                                            <p:txEl>
                                              <p:pRg st="1" end="1"/>
                                            </p:txEl>
                                          </p:spTgt>
                                        </p:tgtEl>
                                        <p:attrNameLst>
                                          <p:attrName>style.visibility</p:attrName>
                                        </p:attrNameLst>
                                      </p:cBhvr>
                                      <p:to>
                                        <p:strVal val="visible"/>
                                      </p:to>
                                    </p:set>
                                    <p:animEffect transition="in" filter="fade">
                                      <p:cBhvr>
                                        <p:cTn id="17" dur="500"/>
                                        <p:tgtEl>
                                          <p:spTgt spid="4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1">
                                            <p:txEl>
                                              <p:pRg st="2" end="2"/>
                                            </p:txEl>
                                          </p:spTgt>
                                        </p:tgtEl>
                                        <p:attrNameLst>
                                          <p:attrName>style.visibility</p:attrName>
                                        </p:attrNameLst>
                                      </p:cBhvr>
                                      <p:to>
                                        <p:strVal val="visible"/>
                                      </p:to>
                                    </p:set>
                                    <p:animEffect transition="in" filter="fade">
                                      <p:cBhvr>
                                        <p:cTn id="22" dur="500"/>
                                        <p:tgtEl>
                                          <p:spTgt spid="4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1">
                                            <p:txEl>
                                              <p:pRg st="3" end="3"/>
                                            </p:txEl>
                                          </p:spTgt>
                                        </p:tgtEl>
                                        <p:attrNameLst>
                                          <p:attrName>style.visibility</p:attrName>
                                        </p:attrNameLst>
                                      </p:cBhvr>
                                      <p:to>
                                        <p:strVal val="visible"/>
                                      </p:to>
                                    </p:set>
                                    <p:animEffect transition="in" filter="fade">
                                      <p:cBhvr>
                                        <p:cTn id="27" dur="500"/>
                                        <p:tgtEl>
                                          <p:spTgt spid="4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1">
                                            <p:txEl>
                                              <p:pRg st="4" end="4"/>
                                            </p:txEl>
                                          </p:spTgt>
                                        </p:tgtEl>
                                        <p:attrNameLst>
                                          <p:attrName>style.visibility</p:attrName>
                                        </p:attrNameLst>
                                      </p:cBhvr>
                                      <p:to>
                                        <p:strVal val="visible"/>
                                      </p:to>
                                    </p:set>
                                    <p:animEffect transition="in" filter="fade">
                                      <p:cBhvr>
                                        <p:cTn id="32" dur="500"/>
                                        <p:tgtEl>
                                          <p:spTgt spid="4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1">
                                            <p:txEl>
                                              <p:pRg st="5" end="5"/>
                                            </p:txEl>
                                          </p:spTgt>
                                        </p:tgtEl>
                                        <p:attrNameLst>
                                          <p:attrName>style.visibility</p:attrName>
                                        </p:attrNameLst>
                                      </p:cBhvr>
                                      <p:to>
                                        <p:strVal val="visible"/>
                                      </p:to>
                                    </p:set>
                                    <p:animEffect transition="in" filter="fade">
                                      <p:cBhvr>
                                        <p:cTn id="37" dur="500"/>
                                        <p:tgtEl>
                                          <p:spTgt spid="41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1">
                                            <p:txEl>
                                              <p:pRg st="6" end="6"/>
                                            </p:txEl>
                                          </p:spTgt>
                                        </p:tgtEl>
                                        <p:attrNameLst>
                                          <p:attrName>style.visibility</p:attrName>
                                        </p:attrNameLst>
                                      </p:cBhvr>
                                      <p:to>
                                        <p:strVal val="visible"/>
                                      </p:to>
                                    </p:set>
                                    <p:animEffect transition="in" filter="fade">
                                      <p:cBhvr>
                                        <p:cTn id="42" dur="500"/>
                                        <p:tgtEl>
                                          <p:spTgt spid="41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2"/>
                                        </p:tgtEl>
                                        <p:attrNameLst>
                                          <p:attrName>style.visibility</p:attrName>
                                        </p:attrNameLst>
                                      </p:cBhvr>
                                      <p:to>
                                        <p:strVal val="visible"/>
                                      </p:to>
                                    </p:set>
                                    <p:animEffect transition="in" filter="fade">
                                      <p:cBhvr>
                                        <p:cTn id="47" dur="5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417"/>
        <p:cNvGrpSpPr/>
        <p:nvPr/>
      </p:nvGrpSpPr>
      <p:grpSpPr>
        <a:xfrm>
          <a:off x="0" y="0"/>
          <a:ext cx="0" cy="0"/>
          <a:chOff x="0" y="0"/>
          <a:chExt cx="0" cy="0"/>
        </a:xfrm>
      </p:grpSpPr>
      <p:sp>
        <p:nvSpPr>
          <p:cNvPr id="418" name="Google Shape;418;p21"/>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419" name="Google Shape;419;p21"/>
          <p:cNvPicPr preferRelativeResize="0"/>
          <p:nvPr/>
        </p:nvPicPr>
        <p:blipFill rotWithShape="1">
          <a:blip r:embed="rId3">
            <a:alphaModFix amt="10000"/>
          </a:blip>
          <a:srcRect/>
          <a:stretch/>
        </p:blipFill>
        <p:spPr>
          <a:xfrm>
            <a:off x="0" y="0"/>
            <a:ext cx="12192000" cy="6858000"/>
          </a:xfrm>
          <a:prstGeom prst="rect">
            <a:avLst/>
          </a:prstGeom>
          <a:noFill/>
          <a:ln>
            <a:noFill/>
          </a:ln>
        </p:spPr>
      </p:pic>
      <p:sp>
        <p:nvSpPr>
          <p:cNvPr id="420" name="Google Shape;420;p21"/>
          <p:cNvSpPr/>
          <p:nvPr/>
        </p:nvSpPr>
        <p:spPr>
          <a:xfrm>
            <a:off x="2" y="609600"/>
            <a:ext cx="4959094"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txBox="1">
            <a:spLocks noGrp="1"/>
          </p:cNvSpPr>
          <p:nvPr>
            <p:ph type="title"/>
          </p:nvPr>
        </p:nvSpPr>
        <p:spPr>
          <a:xfrm>
            <a:off x="115411" y="753228"/>
            <a:ext cx="4758430" cy="10809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Trebuchet MS"/>
              <a:buNone/>
            </a:pPr>
            <a:r>
              <a:rPr lang="en-US" sz="4000" b="1">
                <a:latin typeface="Trebuchet MS"/>
                <a:ea typeface="Trebuchet MS"/>
                <a:cs typeface="Trebuchet MS"/>
                <a:sym typeface="Trebuchet MS"/>
              </a:rPr>
              <a:t>Types of Normal Forms</a:t>
            </a:r>
            <a:endParaRPr sz="4000">
              <a:latin typeface="Trebuchet MS"/>
              <a:ea typeface="Trebuchet MS"/>
              <a:cs typeface="Trebuchet MS"/>
              <a:sym typeface="Trebuchet MS"/>
            </a:endParaRPr>
          </a:p>
        </p:txBody>
      </p:sp>
      <p:pic>
        <p:nvPicPr>
          <p:cNvPr id="422" name="Google Shape;422;p21"/>
          <p:cNvPicPr preferRelativeResize="0"/>
          <p:nvPr/>
        </p:nvPicPr>
        <p:blipFill rotWithShape="1">
          <a:blip r:embed="rId4">
            <a:alphaModFix/>
          </a:blip>
          <a:srcRect/>
          <a:stretch/>
        </p:blipFill>
        <p:spPr>
          <a:xfrm>
            <a:off x="2" y="1970241"/>
            <a:ext cx="4956048" cy="199787"/>
          </a:xfrm>
          <a:prstGeom prst="rect">
            <a:avLst/>
          </a:prstGeom>
          <a:noFill/>
          <a:ln>
            <a:noFill/>
          </a:ln>
        </p:spPr>
      </p:pic>
      <p:sp>
        <p:nvSpPr>
          <p:cNvPr id="423" name="Google Shape;423;p21"/>
          <p:cNvSpPr txBox="1">
            <a:spLocks noGrp="1"/>
          </p:cNvSpPr>
          <p:nvPr>
            <p:ph type="body" idx="1"/>
          </p:nvPr>
        </p:nvSpPr>
        <p:spPr>
          <a:xfrm>
            <a:off x="530367" y="2170027"/>
            <a:ext cx="4136123" cy="4470469"/>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b="1">
                <a:latin typeface="Trebuchet MS"/>
                <a:ea typeface="Trebuchet MS"/>
                <a:cs typeface="Trebuchet MS"/>
                <a:sym typeface="Trebuchet MS"/>
              </a:rPr>
              <a:t>First Normal Form (1NF)</a:t>
            </a:r>
            <a:endParaRPr/>
          </a:p>
          <a:p>
            <a:pPr marL="228600" lvl="0" indent="-101600" algn="l" rtl="0">
              <a:lnSpc>
                <a:spcPct val="90000"/>
              </a:lnSpc>
              <a:spcBef>
                <a:spcPts val="1000"/>
              </a:spcBef>
              <a:spcAft>
                <a:spcPts val="0"/>
              </a:spcAft>
              <a:buClr>
                <a:schemeClr val="lt1"/>
              </a:buClr>
              <a:buSzPts val="2000"/>
              <a:buNone/>
            </a:pPr>
            <a:endParaRPr sz="2000" b="1">
              <a:latin typeface="Trebuchet MS"/>
              <a:ea typeface="Trebuchet MS"/>
              <a:cs typeface="Trebuchet MS"/>
              <a:sym typeface="Trebuchet MS"/>
            </a:endParaRPr>
          </a:p>
          <a:p>
            <a:pPr marL="228600" lvl="0" indent="-228600" algn="l" rtl="0">
              <a:lnSpc>
                <a:spcPct val="90000"/>
              </a:lnSpc>
              <a:spcBef>
                <a:spcPts val="1000"/>
              </a:spcBef>
              <a:spcAft>
                <a:spcPts val="0"/>
              </a:spcAft>
              <a:buClr>
                <a:schemeClr val="lt1"/>
              </a:buClr>
              <a:buSzPts val="2000"/>
              <a:buChar char="•"/>
            </a:pPr>
            <a:r>
              <a:rPr lang="en-US" sz="2000" b="1">
                <a:latin typeface="Trebuchet MS"/>
                <a:ea typeface="Trebuchet MS"/>
                <a:cs typeface="Trebuchet MS"/>
                <a:sym typeface="Trebuchet MS"/>
              </a:rPr>
              <a:t>Second Normal Form (2NF)</a:t>
            </a:r>
            <a:endParaRPr/>
          </a:p>
          <a:p>
            <a:pPr marL="228600" lvl="0" indent="-101600" algn="l" rtl="0">
              <a:lnSpc>
                <a:spcPct val="90000"/>
              </a:lnSpc>
              <a:spcBef>
                <a:spcPts val="1000"/>
              </a:spcBef>
              <a:spcAft>
                <a:spcPts val="0"/>
              </a:spcAft>
              <a:buClr>
                <a:schemeClr val="lt1"/>
              </a:buClr>
              <a:buSzPts val="2000"/>
              <a:buNone/>
            </a:pPr>
            <a:endParaRPr sz="2000" b="1">
              <a:latin typeface="Trebuchet MS"/>
              <a:ea typeface="Trebuchet MS"/>
              <a:cs typeface="Trebuchet MS"/>
              <a:sym typeface="Trebuchet MS"/>
            </a:endParaRPr>
          </a:p>
          <a:p>
            <a:pPr marL="228600" lvl="0" indent="-228600" algn="l" rtl="0">
              <a:lnSpc>
                <a:spcPct val="90000"/>
              </a:lnSpc>
              <a:spcBef>
                <a:spcPts val="1000"/>
              </a:spcBef>
              <a:spcAft>
                <a:spcPts val="0"/>
              </a:spcAft>
              <a:buClr>
                <a:schemeClr val="lt1"/>
              </a:buClr>
              <a:buSzPts val="2000"/>
              <a:buChar char="•"/>
            </a:pPr>
            <a:r>
              <a:rPr lang="en-US" sz="2000" b="1">
                <a:latin typeface="Trebuchet MS"/>
                <a:ea typeface="Trebuchet MS"/>
                <a:cs typeface="Trebuchet MS"/>
                <a:sym typeface="Trebuchet MS"/>
              </a:rPr>
              <a:t>Third Normal Form (3NF)</a:t>
            </a:r>
            <a:endParaRPr/>
          </a:p>
          <a:p>
            <a:pPr marL="228600" lvl="0" indent="-101600" algn="l" rtl="0">
              <a:lnSpc>
                <a:spcPct val="90000"/>
              </a:lnSpc>
              <a:spcBef>
                <a:spcPts val="1000"/>
              </a:spcBef>
              <a:spcAft>
                <a:spcPts val="0"/>
              </a:spcAft>
              <a:buClr>
                <a:schemeClr val="lt1"/>
              </a:buClr>
              <a:buSzPts val="2000"/>
              <a:buNone/>
            </a:pPr>
            <a:endParaRPr sz="2000" b="1">
              <a:latin typeface="Trebuchet MS"/>
              <a:ea typeface="Trebuchet MS"/>
              <a:cs typeface="Trebuchet MS"/>
              <a:sym typeface="Trebuchet MS"/>
            </a:endParaRPr>
          </a:p>
          <a:p>
            <a:pPr marL="228600" lvl="0" indent="-228600" algn="l" rtl="0">
              <a:lnSpc>
                <a:spcPct val="90000"/>
              </a:lnSpc>
              <a:spcBef>
                <a:spcPts val="1000"/>
              </a:spcBef>
              <a:spcAft>
                <a:spcPts val="0"/>
              </a:spcAft>
              <a:buClr>
                <a:schemeClr val="lt1"/>
              </a:buClr>
              <a:buSzPts val="2000"/>
              <a:buChar char="•"/>
            </a:pPr>
            <a:r>
              <a:rPr lang="en-US" sz="2000" b="1">
                <a:latin typeface="Trebuchet MS"/>
                <a:ea typeface="Trebuchet MS"/>
                <a:cs typeface="Trebuchet MS"/>
                <a:sym typeface="Trebuchet MS"/>
              </a:rPr>
              <a:t>Boyce Codd Normal Form (BCNF)</a:t>
            </a:r>
            <a:endParaRPr/>
          </a:p>
          <a:p>
            <a:pPr marL="228600" lvl="0" indent="-101600" algn="l" rtl="0">
              <a:lnSpc>
                <a:spcPct val="90000"/>
              </a:lnSpc>
              <a:spcBef>
                <a:spcPts val="1000"/>
              </a:spcBef>
              <a:spcAft>
                <a:spcPts val="0"/>
              </a:spcAft>
              <a:buClr>
                <a:schemeClr val="lt1"/>
              </a:buClr>
              <a:buSzPts val="2000"/>
              <a:buNone/>
            </a:pPr>
            <a:endParaRPr sz="2000" b="1">
              <a:latin typeface="Trebuchet MS"/>
              <a:ea typeface="Trebuchet MS"/>
              <a:cs typeface="Trebuchet MS"/>
              <a:sym typeface="Trebuchet MS"/>
            </a:endParaRPr>
          </a:p>
          <a:p>
            <a:pPr marL="228600" lvl="0" indent="-228600" algn="l" rtl="0">
              <a:lnSpc>
                <a:spcPct val="90000"/>
              </a:lnSpc>
              <a:spcBef>
                <a:spcPts val="1000"/>
              </a:spcBef>
              <a:spcAft>
                <a:spcPts val="0"/>
              </a:spcAft>
              <a:buClr>
                <a:schemeClr val="lt1"/>
              </a:buClr>
              <a:buSzPts val="2000"/>
              <a:buChar char="•"/>
            </a:pPr>
            <a:r>
              <a:rPr lang="en-US" sz="2000" b="1">
                <a:latin typeface="Trebuchet MS"/>
                <a:ea typeface="Trebuchet MS"/>
                <a:cs typeface="Trebuchet MS"/>
                <a:sym typeface="Trebuchet MS"/>
              </a:rPr>
              <a:t>Fourth Normal Form (4NF)</a:t>
            </a:r>
            <a:endParaRPr/>
          </a:p>
          <a:p>
            <a:pPr marL="228600" lvl="0" indent="-101600" algn="l" rtl="0">
              <a:lnSpc>
                <a:spcPct val="90000"/>
              </a:lnSpc>
              <a:spcBef>
                <a:spcPts val="1000"/>
              </a:spcBef>
              <a:spcAft>
                <a:spcPts val="0"/>
              </a:spcAft>
              <a:buClr>
                <a:schemeClr val="lt1"/>
              </a:buClr>
              <a:buSzPts val="2000"/>
              <a:buNone/>
            </a:pPr>
            <a:endParaRPr sz="2000" b="1">
              <a:latin typeface="Trebuchet MS"/>
              <a:ea typeface="Trebuchet MS"/>
              <a:cs typeface="Trebuchet MS"/>
              <a:sym typeface="Trebuchet MS"/>
            </a:endParaRPr>
          </a:p>
          <a:p>
            <a:pPr marL="228600" lvl="0" indent="-228600" algn="l" rtl="0">
              <a:lnSpc>
                <a:spcPct val="90000"/>
              </a:lnSpc>
              <a:spcBef>
                <a:spcPts val="1000"/>
              </a:spcBef>
              <a:spcAft>
                <a:spcPts val="0"/>
              </a:spcAft>
              <a:buClr>
                <a:schemeClr val="lt1"/>
              </a:buClr>
              <a:buSzPts val="2000"/>
              <a:buChar char="•"/>
            </a:pPr>
            <a:r>
              <a:rPr lang="en-US" sz="2000" b="1">
                <a:latin typeface="Trebuchet MS"/>
                <a:ea typeface="Trebuchet MS"/>
                <a:cs typeface="Trebuchet MS"/>
                <a:sym typeface="Trebuchet MS"/>
              </a:rPr>
              <a:t>Fifth Normal Form (5NF)</a:t>
            </a:r>
            <a:endParaRPr/>
          </a:p>
        </p:txBody>
      </p:sp>
      <p:pic>
        <p:nvPicPr>
          <p:cNvPr id="424" name="Google Shape;424;p21" descr="A picture containing radar chart&#10;&#10;Description automatically generated"/>
          <p:cNvPicPr preferRelativeResize="0"/>
          <p:nvPr/>
        </p:nvPicPr>
        <p:blipFill rotWithShape="1">
          <a:blip r:embed="rId5">
            <a:alphaModFix/>
          </a:blip>
          <a:srcRect/>
          <a:stretch/>
        </p:blipFill>
        <p:spPr>
          <a:xfrm>
            <a:off x="5623497" y="609600"/>
            <a:ext cx="5608320" cy="5608320"/>
          </a:xfrm>
          <a:prstGeom prst="rect">
            <a:avLst/>
          </a:prstGeom>
          <a:noFill/>
          <a:ln>
            <a:noFill/>
          </a:ln>
          <a:effectLst>
            <a:outerShdw blurRad="76200" dist="63500" dir="5040000" algn="tl" rotWithShape="0">
              <a:srgbClr val="000000">
                <a:alpha val="40784"/>
              </a:srgbClr>
            </a:outerShdw>
          </a:effectLst>
        </p:spPr>
      </p:pic>
      <p:sp>
        <p:nvSpPr>
          <p:cNvPr id="425" name="Google Shape;425;p21"/>
          <p:cNvSpPr txBox="1"/>
          <p:nvPr/>
        </p:nvSpPr>
        <p:spPr>
          <a:xfrm>
            <a:off x="8705163" y="6017865"/>
            <a:ext cx="2526654"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700" b="0" i="0" u="sng" strike="noStrike" cap="none">
                <a:solidFill>
                  <a:srgbClr val="FFFFFF"/>
                </a:solidFill>
                <a:latin typeface="Trebuchet MS"/>
                <a:ea typeface="Trebuchet MS"/>
                <a:cs typeface="Trebuchet MS"/>
                <a:sym typeface="Trebuchet MS"/>
                <a:hlinkClick r:id="rId6">
                  <a:extLst>
                    <a:ext uri="{A12FA001-AC4F-418D-AE19-62706E023703}">
                      <ahyp:hlinkClr xmlns:ahyp="http://schemas.microsoft.com/office/drawing/2018/hyperlinkcolor" val="tx"/>
                    </a:ext>
                  </a:extLst>
                </a:hlinkClick>
              </a:rPr>
              <a:t>This Photo</a:t>
            </a:r>
            <a:r>
              <a:rPr lang="en-US" sz="700" b="0" i="0" u="none" strike="noStrike" cap="none">
                <a:solidFill>
                  <a:srgbClr val="FFFFFF"/>
                </a:solidFill>
                <a:latin typeface="Trebuchet MS"/>
                <a:ea typeface="Trebuchet MS"/>
                <a:cs typeface="Trebuchet MS"/>
                <a:sym typeface="Trebuchet MS"/>
              </a:rPr>
              <a:t> by Unknown Author is licensed under </a:t>
            </a:r>
            <a:r>
              <a:rPr lang="en-US" sz="700" b="0" i="0" u="sng" strike="noStrike" cap="none">
                <a:solidFill>
                  <a:srgbClr val="FFFFFF"/>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CC BY-SA</a:t>
            </a:r>
            <a:endParaRPr sz="700" b="0" i="0" u="none" strike="noStrike" cap="none">
              <a:solidFill>
                <a:srgbClr val="FFFFFF"/>
              </a:solidFill>
              <a:latin typeface="Trebuchet MS"/>
              <a:ea typeface="Trebuchet MS"/>
              <a:cs typeface="Trebuchet MS"/>
              <a:sym typeface="Trebuchet MS"/>
            </a:endParaRPr>
          </a:p>
        </p:txBody>
      </p:sp>
      <p:pic>
        <p:nvPicPr>
          <p:cNvPr id="426" name="Google Shape;426;p21" descr="Logo&#10;&#10;Description automatically generated"/>
          <p:cNvPicPr preferRelativeResize="0"/>
          <p:nvPr/>
        </p:nvPicPr>
        <p:blipFill rotWithShape="1">
          <a:blip r:embed="rId8">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2000"/>
                                        <p:tgtEl>
                                          <p:spTgt spid="4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3">
                                            <p:txEl>
                                              <p:pRg st="0" end="0"/>
                                            </p:txEl>
                                          </p:spTgt>
                                        </p:tgtEl>
                                        <p:attrNameLst>
                                          <p:attrName>style.visibility</p:attrName>
                                        </p:attrNameLst>
                                      </p:cBhvr>
                                      <p:to>
                                        <p:strVal val="visible"/>
                                      </p:to>
                                    </p:set>
                                    <p:anim calcmode="lin" valueType="num">
                                      <p:cBhvr additive="base">
                                        <p:cTn id="12" dur="500"/>
                                        <p:tgtEl>
                                          <p:spTgt spid="4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23">
                                            <p:txEl>
                                              <p:pRg st="1" end="1"/>
                                            </p:txEl>
                                          </p:spTgt>
                                        </p:tgtEl>
                                        <p:attrNameLst>
                                          <p:attrName>style.visibility</p:attrName>
                                        </p:attrNameLst>
                                      </p:cBhvr>
                                      <p:to>
                                        <p:strVal val="visible"/>
                                      </p:to>
                                    </p:set>
                                    <p:anim calcmode="lin" valueType="num">
                                      <p:cBhvr additive="base">
                                        <p:cTn id="17" dur="500"/>
                                        <p:tgtEl>
                                          <p:spTgt spid="4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23">
                                            <p:txEl>
                                              <p:pRg st="2" end="2"/>
                                            </p:txEl>
                                          </p:spTgt>
                                        </p:tgtEl>
                                        <p:attrNameLst>
                                          <p:attrName>style.visibility</p:attrName>
                                        </p:attrNameLst>
                                      </p:cBhvr>
                                      <p:to>
                                        <p:strVal val="visible"/>
                                      </p:to>
                                    </p:set>
                                    <p:anim calcmode="lin" valueType="num">
                                      <p:cBhvr additive="base">
                                        <p:cTn id="22" dur="500"/>
                                        <p:tgtEl>
                                          <p:spTgt spid="4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23">
                                            <p:txEl>
                                              <p:pRg st="3" end="3"/>
                                            </p:txEl>
                                          </p:spTgt>
                                        </p:tgtEl>
                                        <p:attrNameLst>
                                          <p:attrName>style.visibility</p:attrName>
                                        </p:attrNameLst>
                                      </p:cBhvr>
                                      <p:to>
                                        <p:strVal val="visible"/>
                                      </p:to>
                                    </p:set>
                                    <p:anim calcmode="lin" valueType="num">
                                      <p:cBhvr additive="base">
                                        <p:cTn id="27" dur="500"/>
                                        <p:tgtEl>
                                          <p:spTgt spid="4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23">
                                            <p:txEl>
                                              <p:pRg st="4" end="4"/>
                                            </p:txEl>
                                          </p:spTgt>
                                        </p:tgtEl>
                                        <p:attrNameLst>
                                          <p:attrName>style.visibility</p:attrName>
                                        </p:attrNameLst>
                                      </p:cBhvr>
                                      <p:to>
                                        <p:strVal val="visible"/>
                                      </p:to>
                                    </p:set>
                                    <p:anim calcmode="lin" valueType="num">
                                      <p:cBhvr additive="base">
                                        <p:cTn id="32" dur="500"/>
                                        <p:tgtEl>
                                          <p:spTgt spid="4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23">
                                            <p:txEl>
                                              <p:pRg st="5" end="5"/>
                                            </p:txEl>
                                          </p:spTgt>
                                        </p:tgtEl>
                                        <p:attrNameLst>
                                          <p:attrName>style.visibility</p:attrName>
                                        </p:attrNameLst>
                                      </p:cBhvr>
                                      <p:to>
                                        <p:strVal val="visible"/>
                                      </p:to>
                                    </p:set>
                                    <p:anim calcmode="lin" valueType="num">
                                      <p:cBhvr additive="base">
                                        <p:cTn id="37" dur="500"/>
                                        <p:tgtEl>
                                          <p:spTgt spid="4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23">
                                            <p:txEl>
                                              <p:pRg st="6" end="6"/>
                                            </p:txEl>
                                          </p:spTgt>
                                        </p:tgtEl>
                                        <p:attrNameLst>
                                          <p:attrName>style.visibility</p:attrName>
                                        </p:attrNameLst>
                                      </p:cBhvr>
                                      <p:to>
                                        <p:strVal val="visible"/>
                                      </p:to>
                                    </p:set>
                                    <p:anim calcmode="lin" valueType="num">
                                      <p:cBhvr additive="base">
                                        <p:cTn id="42" dur="500"/>
                                        <p:tgtEl>
                                          <p:spTgt spid="4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23">
                                            <p:txEl>
                                              <p:pRg st="7" end="7"/>
                                            </p:txEl>
                                          </p:spTgt>
                                        </p:tgtEl>
                                        <p:attrNameLst>
                                          <p:attrName>style.visibility</p:attrName>
                                        </p:attrNameLst>
                                      </p:cBhvr>
                                      <p:to>
                                        <p:strVal val="visible"/>
                                      </p:to>
                                    </p:set>
                                    <p:anim calcmode="lin" valueType="num">
                                      <p:cBhvr additive="base">
                                        <p:cTn id="47" dur="500"/>
                                        <p:tgtEl>
                                          <p:spTgt spid="42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23">
                                            <p:txEl>
                                              <p:pRg st="8" end="8"/>
                                            </p:txEl>
                                          </p:spTgt>
                                        </p:tgtEl>
                                        <p:attrNameLst>
                                          <p:attrName>style.visibility</p:attrName>
                                        </p:attrNameLst>
                                      </p:cBhvr>
                                      <p:to>
                                        <p:strVal val="visible"/>
                                      </p:to>
                                    </p:set>
                                    <p:anim calcmode="lin" valueType="num">
                                      <p:cBhvr additive="base">
                                        <p:cTn id="52" dur="500"/>
                                        <p:tgtEl>
                                          <p:spTgt spid="42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23">
                                            <p:txEl>
                                              <p:pRg st="9" end="9"/>
                                            </p:txEl>
                                          </p:spTgt>
                                        </p:tgtEl>
                                        <p:attrNameLst>
                                          <p:attrName>style.visibility</p:attrName>
                                        </p:attrNameLst>
                                      </p:cBhvr>
                                      <p:to>
                                        <p:strVal val="visible"/>
                                      </p:to>
                                    </p:set>
                                    <p:anim calcmode="lin" valueType="num">
                                      <p:cBhvr additive="base">
                                        <p:cTn id="57" dur="500"/>
                                        <p:tgtEl>
                                          <p:spTgt spid="42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423">
                                            <p:txEl>
                                              <p:pRg st="10" end="10"/>
                                            </p:txEl>
                                          </p:spTgt>
                                        </p:tgtEl>
                                        <p:attrNameLst>
                                          <p:attrName>style.visibility</p:attrName>
                                        </p:attrNameLst>
                                      </p:cBhvr>
                                      <p:to>
                                        <p:strVal val="visible"/>
                                      </p:to>
                                    </p:set>
                                    <p:anim calcmode="lin" valueType="num">
                                      <p:cBhvr additive="base">
                                        <p:cTn id="62" dur="500"/>
                                        <p:tgtEl>
                                          <p:spTgt spid="42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430"/>
        <p:cNvGrpSpPr/>
        <p:nvPr/>
      </p:nvGrpSpPr>
      <p:grpSpPr>
        <a:xfrm>
          <a:off x="0" y="0"/>
          <a:ext cx="0" cy="0"/>
          <a:chOff x="0" y="0"/>
          <a:chExt cx="0" cy="0"/>
        </a:xfrm>
      </p:grpSpPr>
      <p:sp>
        <p:nvSpPr>
          <p:cNvPr id="431" name="Google Shape;431;p22"/>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432" name="Google Shape;432;p22" descr="An example of a molecular structure"/>
          <p:cNvPicPr preferRelativeResize="0"/>
          <p:nvPr/>
        </p:nvPicPr>
        <p:blipFill rotWithShape="1">
          <a:blip r:embed="rId3">
            <a:alphaModFix amt="15000"/>
          </a:blip>
          <a:srcRect t="7183" b="10997"/>
          <a:stretch/>
        </p:blipFill>
        <p:spPr>
          <a:xfrm>
            <a:off x="0" y="0"/>
            <a:ext cx="12192000" cy="6858001"/>
          </a:xfrm>
          <a:prstGeom prst="rect">
            <a:avLst/>
          </a:prstGeom>
          <a:noFill/>
          <a:ln>
            <a:noFill/>
          </a:ln>
        </p:spPr>
      </p:pic>
      <p:pic>
        <p:nvPicPr>
          <p:cNvPr id="433" name="Google Shape;433;p22"/>
          <p:cNvPicPr preferRelativeResize="0"/>
          <p:nvPr/>
        </p:nvPicPr>
        <p:blipFill rotWithShape="1">
          <a:blip r:embed="rId4">
            <a:alphaModFix/>
          </a:blip>
          <a:srcRect/>
          <a:stretch/>
        </p:blipFill>
        <p:spPr>
          <a:xfrm>
            <a:off x="1" y="1970240"/>
            <a:ext cx="10437812" cy="321164"/>
          </a:xfrm>
          <a:prstGeom prst="rect">
            <a:avLst/>
          </a:prstGeom>
          <a:noFill/>
          <a:ln>
            <a:noFill/>
          </a:ln>
        </p:spPr>
      </p:pic>
      <p:sp>
        <p:nvSpPr>
          <p:cNvPr id="434" name="Google Shape;434;p22"/>
          <p:cNvSpPr/>
          <p:nvPr/>
        </p:nvSpPr>
        <p:spPr>
          <a:xfrm>
            <a:off x="0" y="609600"/>
            <a:ext cx="10437812" cy="1368198"/>
          </a:xfrm>
          <a:prstGeom prst="rect">
            <a:avLst/>
          </a:prstGeom>
          <a:solidFill>
            <a:srgbClr val="0C0C0C">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latin typeface="Trebuchet MS"/>
                <a:ea typeface="Trebuchet MS"/>
                <a:cs typeface="Trebuchet MS"/>
                <a:sym typeface="Trebuchet MS"/>
              </a:rPr>
              <a:t>First Normal Form (1NF)</a:t>
            </a:r>
            <a:endParaRPr sz="4000">
              <a:latin typeface="Trebuchet MS"/>
              <a:ea typeface="Trebuchet MS"/>
              <a:cs typeface="Trebuchet MS"/>
              <a:sym typeface="Trebuchet MS"/>
            </a:endParaRPr>
          </a:p>
        </p:txBody>
      </p:sp>
      <p:pic>
        <p:nvPicPr>
          <p:cNvPr id="436" name="Google Shape;436;p22"/>
          <p:cNvPicPr preferRelativeResize="0"/>
          <p:nvPr/>
        </p:nvPicPr>
        <p:blipFill rotWithShape="1">
          <a:blip r:embed="rId5">
            <a:alphaModFix/>
          </a:blip>
          <a:srcRect/>
          <a:stretch/>
        </p:blipFill>
        <p:spPr>
          <a:xfrm>
            <a:off x="10585826" y="1971234"/>
            <a:ext cx="1602997" cy="144270"/>
          </a:xfrm>
          <a:prstGeom prst="rect">
            <a:avLst/>
          </a:prstGeom>
          <a:noFill/>
          <a:ln>
            <a:noFill/>
          </a:ln>
        </p:spPr>
      </p:pic>
      <p:sp>
        <p:nvSpPr>
          <p:cNvPr id="437" name="Google Shape;437;p22"/>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txBox="1">
            <a:spLocks noGrp="1"/>
          </p:cNvSpPr>
          <p:nvPr>
            <p:ph type="body" idx="1"/>
          </p:nvPr>
        </p:nvSpPr>
        <p:spPr>
          <a:xfrm>
            <a:off x="680321" y="2336873"/>
            <a:ext cx="10594320" cy="4143826"/>
          </a:xfrm>
          <a:prstGeom prst="rect">
            <a:avLst/>
          </a:prstGeom>
          <a:noFill/>
          <a:ln>
            <a:noFill/>
          </a:ln>
        </p:spPr>
        <p:txBody>
          <a:bodyPr spcFirstLastPara="1" wrap="square" lIns="91425" tIns="45700" rIns="91425" bIns="45700" anchor="ctr" anchorCtr="0">
            <a:normAutofit/>
          </a:bodyPr>
          <a:lstStyle/>
          <a:p>
            <a:pPr marL="228600" lvl="0" indent="-228600" algn="just" rtl="0">
              <a:lnSpc>
                <a:spcPct val="90000"/>
              </a:lnSpc>
              <a:spcBef>
                <a:spcPts val="0"/>
              </a:spcBef>
              <a:spcAft>
                <a:spcPts val="0"/>
              </a:spcAft>
              <a:buClr>
                <a:schemeClr val="lt1"/>
              </a:buClr>
              <a:buSzPts val="2000"/>
              <a:buChar char="•"/>
            </a:pPr>
            <a:r>
              <a:rPr lang="en-US" sz="2000" b="1"/>
              <a:t>A relation will be 1NF if it contains an atomic value.</a:t>
            </a:r>
            <a:endParaRPr/>
          </a:p>
          <a:p>
            <a:pPr marL="228600" lvl="0" indent="-101600" algn="just" rtl="0">
              <a:lnSpc>
                <a:spcPct val="90000"/>
              </a:lnSpc>
              <a:spcBef>
                <a:spcPts val="1000"/>
              </a:spcBef>
              <a:spcAft>
                <a:spcPts val="0"/>
              </a:spcAft>
              <a:buClr>
                <a:schemeClr val="lt1"/>
              </a:buClr>
              <a:buSzPts val="2000"/>
              <a:buNone/>
            </a:pPr>
            <a:endParaRPr sz="2000" b="1"/>
          </a:p>
          <a:p>
            <a:pPr marL="228600" lvl="0" indent="-228600" algn="just" rtl="0">
              <a:lnSpc>
                <a:spcPct val="90000"/>
              </a:lnSpc>
              <a:spcBef>
                <a:spcPts val="1000"/>
              </a:spcBef>
              <a:spcAft>
                <a:spcPts val="0"/>
              </a:spcAft>
              <a:buClr>
                <a:schemeClr val="lt1"/>
              </a:buClr>
              <a:buSzPts val="2000"/>
              <a:buChar char="•"/>
            </a:pPr>
            <a:r>
              <a:rPr lang="en-US" sz="2000" b="1"/>
              <a:t>It states that an attribute of a table cannot hold multiple values. It must hold only single-valued attributes.</a:t>
            </a:r>
            <a:endParaRPr/>
          </a:p>
          <a:p>
            <a:pPr marL="228600" lvl="0" indent="-101600" algn="just" rtl="0">
              <a:lnSpc>
                <a:spcPct val="90000"/>
              </a:lnSpc>
              <a:spcBef>
                <a:spcPts val="1000"/>
              </a:spcBef>
              <a:spcAft>
                <a:spcPts val="0"/>
              </a:spcAft>
              <a:buClr>
                <a:schemeClr val="lt1"/>
              </a:buClr>
              <a:buSzPts val="2000"/>
              <a:buNone/>
            </a:pPr>
            <a:endParaRPr sz="2000" b="1"/>
          </a:p>
          <a:p>
            <a:pPr marL="228600" lvl="0" indent="-228600" algn="just" rtl="0">
              <a:lnSpc>
                <a:spcPct val="90000"/>
              </a:lnSpc>
              <a:spcBef>
                <a:spcPts val="1000"/>
              </a:spcBef>
              <a:spcAft>
                <a:spcPts val="0"/>
              </a:spcAft>
              <a:buClr>
                <a:schemeClr val="lt1"/>
              </a:buClr>
              <a:buSzPts val="2000"/>
              <a:buChar char="•"/>
            </a:pPr>
            <a:r>
              <a:rPr lang="en-US" sz="2000" b="1"/>
              <a:t>First normal form disallows the multi-valued attribute, composite attribute, and their combinations.</a:t>
            </a:r>
            <a:endParaRPr/>
          </a:p>
        </p:txBody>
      </p:sp>
      <p:pic>
        <p:nvPicPr>
          <p:cNvPr id="439" name="Google Shape;439;p22"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20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8">
                                            <p:txEl>
                                              <p:pRg st="0" end="0"/>
                                            </p:txEl>
                                          </p:spTgt>
                                        </p:tgtEl>
                                        <p:attrNameLst>
                                          <p:attrName>style.visibility</p:attrName>
                                        </p:attrNameLst>
                                      </p:cBhvr>
                                      <p:to>
                                        <p:strVal val="visible"/>
                                      </p:to>
                                    </p:set>
                                    <p:animEffect transition="in" filter="fade">
                                      <p:cBhvr>
                                        <p:cTn id="12" dur="1000"/>
                                        <p:tgtEl>
                                          <p:spTgt spid="4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8">
                                            <p:txEl>
                                              <p:pRg st="1" end="1"/>
                                            </p:txEl>
                                          </p:spTgt>
                                        </p:tgtEl>
                                        <p:attrNameLst>
                                          <p:attrName>style.visibility</p:attrName>
                                        </p:attrNameLst>
                                      </p:cBhvr>
                                      <p:to>
                                        <p:strVal val="visible"/>
                                      </p:to>
                                    </p:set>
                                    <p:animEffect transition="in" filter="fade">
                                      <p:cBhvr>
                                        <p:cTn id="17" dur="1000"/>
                                        <p:tgtEl>
                                          <p:spTgt spid="43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8">
                                            <p:txEl>
                                              <p:pRg st="2" end="2"/>
                                            </p:txEl>
                                          </p:spTgt>
                                        </p:tgtEl>
                                        <p:attrNameLst>
                                          <p:attrName>style.visibility</p:attrName>
                                        </p:attrNameLst>
                                      </p:cBhvr>
                                      <p:to>
                                        <p:strVal val="visible"/>
                                      </p:to>
                                    </p:set>
                                    <p:animEffect transition="in" filter="fade">
                                      <p:cBhvr>
                                        <p:cTn id="22" dur="1000"/>
                                        <p:tgtEl>
                                          <p:spTgt spid="43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8">
                                            <p:txEl>
                                              <p:pRg st="3" end="3"/>
                                            </p:txEl>
                                          </p:spTgt>
                                        </p:tgtEl>
                                        <p:attrNameLst>
                                          <p:attrName>style.visibility</p:attrName>
                                        </p:attrNameLst>
                                      </p:cBhvr>
                                      <p:to>
                                        <p:strVal val="visible"/>
                                      </p:to>
                                    </p:set>
                                    <p:animEffect transition="in" filter="fade">
                                      <p:cBhvr>
                                        <p:cTn id="27" dur="1000"/>
                                        <p:tgtEl>
                                          <p:spTgt spid="43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8">
                                            <p:txEl>
                                              <p:pRg st="4" end="4"/>
                                            </p:txEl>
                                          </p:spTgt>
                                        </p:tgtEl>
                                        <p:attrNameLst>
                                          <p:attrName>style.visibility</p:attrName>
                                        </p:attrNameLst>
                                      </p:cBhvr>
                                      <p:to>
                                        <p:strVal val="visible"/>
                                      </p:to>
                                    </p:set>
                                    <p:animEffect transition="in" filter="fade">
                                      <p:cBhvr>
                                        <p:cTn id="32" dur="1000"/>
                                        <p:tgtEl>
                                          <p:spTgt spid="4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443"/>
        <p:cNvGrpSpPr/>
        <p:nvPr/>
      </p:nvGrpSpPr>
      <p:grpSpPr>
        <a:xfrm>
          <a:off x="0" y="0"/>
          <a:ext cx="0" cy="0"/>
          <a:chOff x="0" y="0"/>
          <a:chExt cx="0" cy="0"/>
        </a:xfrm>
      </p:grpSpPr>
      <p:sp>
        <p:nvSpPr>
          <p:cNvPr id="444" name="Google Shape;444;p23"/>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445" name="Google Shape;445;p23"/>
          <p:cNvPicPr preferRelativeResize="0"/>
          <p:nvPr/>
        </p:nvPicPr>
        <p:blipFill rotWithShape="1">
          <a:blip r:embed="rId3">
            <a:alphaModFix amt="10000"/>
          </a:blip>
          <a:srcRect/>
          <a:stretch/>
        </p:blipFill>
        <p:spPr>
          <a:xfrm>
            <a:off x="0" y="0"/>
            <a:ext cx="12192000" cy="6858000"/>
          </a:xfrm>
          <a:prstGeom prst="rect">
            <a:avLst/>
          </a:prstGeom>
          <a:noFill/>
          <a:ln>
            <a:noFill/>
          </a:ln>
        </p:spPr>
      </p:pic>
      <p:sp>
        <p:nvSpPr>
          <p:cNvPr id="446" name="Google Shape;446;p23"/>
          <p:cNvSpPr/>
          <p:nvPr/>
        </p:nvSpPr>
        <p:spPr>
          <a:xfrm>
            <a:off x="2" y="609600"/>
            <a:ext cx="4959094"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txBox="1">
            <a:spLocks noGrp="1"/>
          </p:cNvSpPr>
          <p:nvPr>
            <p:ph type="title"/>
          </p:nvPr>
        </p:nvSpPr>
        <p:spPr>
          <a:xfrm>
            <a:off x="680321" y="753228"/>
            <a:ext cx="4136123"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latin typeface="Trebuchet MS"/>
                <a:ea typeface="Trebuchet MS"/>
                <a:cs typeface="Trebuchet MS"/>
                <a:sym typeface="Trebuchet MS"/>
              </a:rPr>
              <a:t>EXAMPLE1.</a:t>
            </a:r>
            <a:endParaRPr sz="4000">
              <a:latin typeface="Trebuchet MS"/>
              <a:ea typeface="Trebuchet MS"/>
              <a:cs typeface="Trebuchet MS"/>
              <a:sym typeface="Trebuchet MS"/>
            </a:endParaRPr>
          </a:p>
        </p:txBody>
      </p:sp>
      <p:pic>
        <p:nvPicPr>
          <p:cNvPr id="448" name="Google Shape;448;p23"/>
          <p:cNvPicPr preferRelativeResize="0"/>
          <p:nvPr/>
        </p:nvPicPr>
        <p:blipFill rotWithShape="1">
          <a:blip r:embed="rId4">
            <a:alphaModFix/>
          </a:blip>
          <a:srcRect/>
          <a:stretch/>
        </p:blipFill>
        <p:spPr>
          <a:xfrm>
            <a:off x="2" y="1970241"/>
            <a:ext cx="4956048" cy="199787"/>
          </a:xfrm>
          <a:prstGeom prst="rect">
            <a:avLst/>
          </a:prstGeom>
          <a:noFill/>
          <a:ln>
            <a:noFill/>
          </a:ln>
        </p:spPr>
      </p:pic>
      <p:sp>
        <p:nvSpPr>
          <p:cNvPr id="449" name="Google Shape;449;p23"/>
          <p:cNvSpPr txBox="1">
            <a:spLocks noGrp="1"/>
          </p:cNvSpPr>
          <p:nvPr>
            <p:ph type="body" idx="1"/>
          </p:nvPr>
        </p:nvSpPr>
        <p:spPr>
          <a:xfrm>
            <a:off x="284085" y="2336873"/>
            <a:ext cx="4532359" cy="359931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400"/>
              <a:buChar char="•"/>
            </a:pPr>
            <a:r>
              <a:rPr lang="en-US" b="1"/>
              <a:t>Relation EMPLOYEE is not in 1NF because of multi-valued attribute  EMP_PHONE.</a:t>
            </a:r>
            <a:endParaRPr/>
          </a:p>
          <a:p>
            <a:pPr marL="228600" lvl="0" indent="-114300" algn="l" rtl="0">
              <a:lnSpc>
                <a:spcPct val="90000"/>
              </a:lnSpc>
              <a:spcBef>
                <a:spcPts val="1000"/>
              </a:spcBef>
              <a:spcAft>
                <a:spcPts val="0"/>
              </a:spcAft>
              <a:buClr>
                <a:schemeClr val="lt1"/>
              </a:buClr>
              <a:buSzPts val="1800"/>
              <a:buNone/>
            </a:pPr>
            <a:endParaRPr sz="1800">
              <a:latin typeface="Times New Roman"/>
              <a:ea typeface="Times New Roman"/>
              <a:cs typeface="Times New Roman"/>
              <a:sym typeface="Times New Roman"/>
            </a:endParaRPr>
          </a:p>
          <a:p>
            <a:pPr marL="228600" lvl="0" indent="-114300" algn="l" rtl="0">
              <a:lnSpc>
                <a:spcPct val="90000"/>
              </a:lnSpc>
              <a:spcBef>
                <a:spcPts val="1000"/>
              </a:spcBef>
              <a:spcAft>
                <a:spcPts val="0"/>
              </a:spcAft>
              <a:buClr>
                <a:schemeClr val="lt1"/>
              </a:buClr>
              <a:buSzPts val="1800"/>
              <a:buNone/>
            </a:pPr>
            <a:endParaRPr sz="1800"/>
          </a:p>
        </p:txBody>
      </p:sp>
      <p:graphicFrame>
        <p:nvGraphicFramePr>
          <p:cNvPr id="450" name="Google Shape;450;p23"/>
          <p:cNvGraphicFramePr/>
          <p:nvPr/>
        </p:nvGraphicFramePr>
        <p:xfrm>
          <a:off x="5276090" y="1587531"/>
          <a:ext cx="3000000" cy="3000000"/>
        </p:xfrm>
        <a:graphic>
          <a:graphicData uri="http://schemas.openxmlformats.org/drawingml/2006/table">
            <a:tbl>
              <a:tblPr firstRow="1" bandRow="1">
                <a:solidFill>
                  <a:schemeClr val="dk1"/>
                </a:solidFill>
                <a:tableStyleId>{99EB9E00-3D61-4036-9AFF-A64229F751C4}</a:tableStyleId>
              </a:tblPr>
              <a:tblGrid>
                <a:gridCol w="1221975">
                  <a:extLst>
                    <a:ext uri="{9D8B030D-6E8A-4147-A177-3AD203B41FA5}">
                      <a16:colId xmlns:a16="http://schemas.microsoft.com/office/drawing/2014/main" val="20000"/>
                    </a:ext>
                  </a:extLst>
                </a:gridCol>
                <a:gridCol w="1642000">
                  <a:extLst>
                    <a:ext uri="{9D8B030D-6E8A-4147-A177-3AD203B41FA5}">
                      <a16:colId xmlns:a16="http://schemas.microsoft.com/office/drawing/2014/main" val="20001"/>
                    </a:ext>
                  </a:extLst>
                </a:gridCol>
                <a:gridCol w="1762075">
                  <a:extLst>
                    <a:ext uri="{9D8B030D-6E8A-4147-A177-3AD203B41FA5}">
                      <a16:colId xmlns:a16="http://schemas.microsoft.com/office/drawing/2014/main" val="20002"/>
                    </a:ext>
                  </a:extLst>
                </a:gridCol>
                <a:gridCol w="1677100">
                  <a:extLst>
                    <a:ext uri="{9D8B030D-6E8A-4147-A177-3AD203B41FA5}">
                      <a16:colId xmlns:a16="http://schemas.microsoft.com/office/drawing/2014/main" val="20003"/>
                    </a:ext>
                  </a:extLst>
                </a:gridCol>
              </a:tblGrid>
              <a:tr h="543700">
                <a:tc>
                  <a:txBody>
                    <a:bodyPr/>
                    <a:lstStyle/>
                    <a:p>
                      <a:pPr marL="113664" marR="0" lvl="0" indent="0" algn="l" rtl="0">
                        <a:lnSpc>
                          <a:spcPct val="100000"/>
                        </a:lnSpc>
                        <a:spcBef>
                          <a:spcPts val="0"/>
                        </a:spcBef>
                        <a:spcAft>
                          <a:spcPts val="0"/>
                        </a:spcAft>
                        <a:buNone/>
                      </a:pPr>
                      <a:r>
                        <a:rPr lang="en-US" sz="1700" b="0" u="none" strike="noStrike" cap="none">
                          <a:solidFill>
                            <a:schemeClr val="dk1"/>
                          </a:solidFill>
                          <a:latin typeface="Times New Roman"/>
                          <a:ea typeface="Times New Roman"/>
                          <a:cs typeface="Times New Roman"/>
                          <a:sym typeface="Times New Roman"/>
                        </a:rPr>
                        <a:t>EMP_ID</a:t>
                      </a:r>
                      <a:endParaRPr/>
                    </a:p>
                  </a:txBody>
                  <a:tcPr marL="152850" marR="0" marT="117575" marB="117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114300" marR="0" lvl="0" indent="0" algn="l" rtl="0">
                        <a:lnSpc>
                          <a:spcPct val="100000"/>
                        </a:lnSpc>
                        <a:spcBef>
                          <a:spcPts val="0"/>
                        </a:spcBef>
                        <a:spcAft>
                          <a:spcPts val="0"/>
                        </a:spcAft>
                        <a:buNone/>
                      </a:pPr>
                      <a:r>
                        <a:rPr lang="en-US" sz="1700" b="0" u="none" strike="noStrike" cap="none">
                          <a:solidFill>
                            <a:schemeClr val="dk1"/>
                          </a:solidFill>
                          <a:latin typeface="Times New Roman"/>
                          <a:ea typeface="Times New Roman"/>
                          <a:cs typeface="Times New Roman"/>
                          <a:sym typeface="Times New Roman"/>
                        </a:rPr>
                        <a:t>EMP_NAME</a:t>
                      </a:r>
                      <a:endParaRPr/>
                    </a:p>
                  </a:txBody>
                  <a:tcPr marL="152850" marR="0" marT="117575" marB="117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114300" marR="0" lvl="0" indent="0" algn="l" rtl="0">
                        <a:lnSpc>
                          <a:spcPct val="100000"/>
                        </a:lnSpc>
                        <a:spcBef>
                          <a:spcPts val="0"/>
                        </a:spcBef>
                        <a:spcAft>
                          <a:spcPts val="0"/>
                        </a:spcAft>
                        <a:buNone/>
                      </a:pPr>
                      <a:r>
                        <a:rPr lang="en-US" sz="1700" b="0" u="none" strike="noStrike" cap="none">
                          <a:solidFill>
                            <a:schemeClr val="dk1"/>
                          </a:solidFill>
                          <a:latin typeface="Times New Roman"/>
                          <a:ea typeface="Times New Roman"/>
                          <a:cs typeface="Times New Roman"/>
                          <a:sym typeface="Times New Roman"/>
                        </a:rPr>
                        <a:t>EMP_PHONE</a:t>
                      </a:r>
                      <a:endParaRPr/>
                    </a:p>
                  </a:txBody>
                  <a:tcPr marL="152850" marR="0" marT="117575" marB="117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114300" marR="0" lvl="0" indent="0" algn="l" rtl="0">
                        <a:lnSpc>
                          <a:spcPct val="100000"/>
                        </a:lnSpc>
                        <a:spcBef>
                          <a:spcPts val="0"/>
                        </a:spcBef>
                        <a:spcAft>
                          <a:spcPts val="0"/>
                        </a:spcAft>
                        <a:buNone/>
                      </a:pPr>
                      <a:r>
                        <a:rPr lang="en-US" sz="1700" b="0" u="none" strike="noStrike" cap="none">
                          <a:solidFill>
                            <a:schemeClr val="dk1"/>
                          </a:solidFill>
                          <a:latin typeface="Times New Roman"/>
                          <a:ea typeface="Times New Roman"/>
                          <a:cs typeface="Times New Roman"/>
                          <a:sym typeface="Times New Roman"/>
                        </a:rPr>
                        <a:t>EMP_STATE</a:t>
                      </a:r>
                      <a:endParaRPr/>
                    </a:p>
                  </a:txBody>
                  <a:tcPr marL="152850" marR="0" marT="117575" marB="117575" anchor="ctr">
                    <a:lnL w="1905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149550">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065" marR="0" lvl="0" indent="0" algn="l" rtl="0">
                        <a:lnSpc>
                          <a:spcPct val="100000"/>
                        </a:lnSpc>
                        <a:spcBef>
                          <a:spcPts val="0"/>
                        </a:spcBef>
                        <a:spcAft>
                          <a:spcPts val="0"/>
                        </a:spcAft>
                        <a:buNone/>
                      </a:pPr>
                      <a:r>
                        <a:rPr lang="en-US" sz="1700" u="none" strike="noStrike" cap="none">
                          <a:solidFill>
                            <a:schemeClr val="lt1"/>
                          </a:solidFill>
                          <a:latin typeface="Times New Roman"/>
                          <a:ea typeface="Times New Roman"/>
                          <a:cs typeface="Times New Roman"/>
                          <a:sym typeface="Times New Roman"/>
                        </a:rPr>
                        <a:t>14</a:t>
                      </a:r>
                      <a:endParaRPr/>
                    </a:p>
                  </a:txBody>
                  <a:tcPr marL="152850" marR="0" marT="117575" marB="117575">
                    <a:lnL w="19050" cap="flat" cmpd="sng">
                      <a:solidFill>
                        <a:schemeClr val="lt1"/>
                      </a:solidFill>
                      <a:prstDash val="solid"/>
                      <a:round/>
                      <a:headEnd type="none" w="sm" len="sm"/>
                      <a:tailEnd type="none" w="sm" len="sm"/>
                    </a:lnL>
                    <a:lnR w="9525" cap="flat" cmpd="sng">
                      <a:solidFill>
                        <a:srgbClr val="FEFEFE"/>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700" marR="0" lvl="0" indent="0" algn="l" rtl="0">
                        <a:lnSpc>
                          <a:spcPct val="100000"/>
                        </a:lnSpc>
                        <a:spcBef>
                          <a:spcPts val="0"/>
                        </a:spcBef>
                        <a:spcAft>
                          <a:spcPts val="0"/>
                        </a:spcAft>
                        <a:buNone/>
                      </a:pPr>
                      <a:r>
                        <a:rPr lang="en-US" sz="1700" u="none" strike="noStrike" cap="none">
                          <a:solidFill>
                            <a:schemeClr val="lt1"/>
                          </a:solidFill>
                          <a:latin typeface="Times New Roman"/>
                          <a:ea typeface="Times New Roman"/>
                          <a:cs typeface="Times New Roman"/>
                          <a:sym typeface="Times New Roman"/>
                        </a:rPr>
                        <a:t>John</a:t>
                      </a:r>
                      <a:endParaRPr/>
                    </a:p>
                  </a:txBody>
                  <a:tcPr marL="152850" marR="0" marT="117575" marB="117575">
                    <a:lnL w="9525" cap="flat" cmpd="sng">
                      <a:solidFill>
                        <a:srgbClr val="FEFEFE"/>
                      </a:solidFill>
                      <a:prstDash val="solid"/>
                      <a:round/>
                      <a:headEnd type="none" w="sm" len="sm"/>
                      <a:tailEnd type="none" w="sm" len="sm"/>
                    </a:lnL>
                    <a:lnR w="9525" cap="flat" cmpd="sng">
                      <a:solidFill>
                        <a:srgbClr val="FEFEFE"/>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700" marR="0" lvl="0" indent="0" algn="l" rtl="0">
                        <a:lnSpc>
                          <a:spcPct val="100000"/>
                        </a:lnSpc>
                        <a:spcBef>
                          <a:spcPts val="0"/>
                        </a:spcBef>
                        <a:spcAft>
                          <a:spcPts val="0"/>
                        </a:spcAft>
                        <a:buNone/>
                      </a:pPr>
                      <a:r>
                        <a:rPr lang="en-US" sz="1700" u="none" strike="noStrike" cap="none">
                          <a:solidFill>
                            <a:schemeClr val="lt1"/>
                          </a:solidFill>
                          <a:latin typeface="Times New Roman"/>
                          <a:ea typeface="Times New Roman"/>
                          <a:cs typeface="Times New Roman"/>
                          <a:sym typeface="Times New Roman"/>
                        </a:rPr>
                        <a:t>7272826385,</a:t>
                      </a:r>
                      <a:endParaRPr/>
                    </a:p>
                    <a:p>
                      <a:pPr marL="266700" marR="0" lvl="0" indent="0" algn="l" rtl="0">
                        <a:lnSpc>
                          <a:spcPct val="100000"/>
                        </a:lnSpc>
                        <a:spcBef>
                          <a:spcPts val="530"/>
                        </a:spcBef>
                        <a:spcAft>
                          <a:spcPts val="0"/>
                        </a:spcAft>
                        <a:buNone/>
                      </a:pPr>
                      <a:r>
                        <a:rPr lang="en-US" sz="1700" u="none" strike="noStrike" cap="none">
                          <a:solidFill>
                            <a:schemeClr val="lt1"/>
                          </a:solidFill>
                          <a:latin typeface="Times New Roman"/>
                          <a:ea typeface="Times New Roman"/>
                          <a:cs typeface="Times New Roman"/>
                          <a:sym typeface="Times New Roman"/>
                        </a:rPr>
                        <a:t>9064738238</a:t>
                      </a:r>
                      <a:endParaRPr/>
                    </a:p>
                  </a:txBody>
                  <a:tcPr marL="152850" marR="0" marT="117575" marB="117575">
                    <a:lnL w="9525" cap="flat" cmpd="sng">
                      <a:solidFill>
                        <a:srgbClr val="FEFEFE"/>
                      </a:solidFill>
                      <a:prstDash val="solid"/>
                      <a:round/>
                      <a:headEnd type="none" w="sm" len="sm"/>
                      <a:tailEnd type="none" w="sm" len="sm"/>
                    </a:lnL>
                    <a:lnR w="9525" cap="flat" cmpd="sng">
                      <a:solidFill>
                        <a:srgbClr val="FEFEFE"/>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700" marR="0" lvl="0" indent="0" algn="l" rtl="0">
                        <a:lnSpc>
                          <a:spcPct val="100000"/>
                        </a:lnSpc>
                        <a:spcBef>
                          <a:spcPts val="0"/>
                        </a:spcBef>
                        <a:spcAft>
                          <a:spcPts val="0"/>
                        </a:spcAft>
                        <a:buNone/>
                      </a:pPr>
                      <a:r>
                        <a:rPr lang="en-US" sz="1700" u="none" strike="noStrike" cap="none">
                          <a:solidFill>
                            <a:schemeClr val="lt1"/>
                          </a:solidFill>
                          <a:latin typeface="Times New Roman"/>
                          <a:ea typeface="Times New Roman"/>
                          <a:cs typeface="Times New Roman"/>
                          <a:sym typeface="Times New Roman"/>
                        </a:rPr>
                        <a:t>UP</a:t>
                      </a:r>
                      <a:endParaRPr/>
                    </a:p>
                  </a:txBody>
                  <a:tcPr marL="152850" marR="0" marT="117575" marB="117575">
                    <a:lnL w="9525" cap="flat" cmpd="sng">
                      <a:solidFill>
                        <a:srgbClr val="FEFEFE"/>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809675">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065" marR="0" lvl="0" indent="0" algn="l" rtl="0">
                        <a:lnSpc>
                          <a:spcPct val="100000"/>
                        </a:lnSpc>
                        <a:spcBef>
                          <a:spcPts val="5"/>
                        </a:spcBef>
                        <a:spcAft>
                          <a:spcPts val="0"/>
                        </a:spcAft>
                        <a:buNone/>
                      </a:pPr>
                      <a:r>
                        <a:rPr lang="en-US" sz="1700" u="none" strike="noStrike" cap="none">
                          <a:solidFill>
                            <a:schemeClr val="lt1"/>
                          </a:solidFill>
                          <a:latin typeface="Times New Roman"/>
                          <a:ea typeface="Times New Roman"/>
                          <a:cs typeface="Times New Roman"/>
                          <a:sym typeface="Times New Roman"/>
                        </a:rPr>
                        <a:t>20</a:t>
                      </a:r>
                      <a:endParaRPr/>
                    </a:p>
                  </a:txBody>
                  <a:tcPr marL="152850" marR="0" marT="117575" marB="117575">
                    <a:lnL w="9525" cap="flat" cmpd="sng">
                      <a:solidFill>
                        <a:srgbClr val="FEFEFE"/>
                      </a:solidFill>
                      <a:prstDash val="solid"/>
                      <a:round/>
                      <a:headEnd type="none" w="sm" len="sm"/>
                      <a:tailEnd type="none" w="sm" len="sm"/>
                    </a:lnL>
                    <a:lnR w="9525" cap="flat" cmpd="sng">
                      <a:solidFill>
                        <a:srgbClr val="FEFEFE"/>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700" marR="0" lvl="0" indent="0" algn="l" rtl="0">
                        <a:lnSpc>
                          <a:spcPct val="100000"/>
                        </a:lnSpc>
                        <a:spcBef>
                          <a:spcPts val="5"/>
                        </a:spcBef>
                        <a:spcAft>
                          <a:spcPts val="0"/>
                        </a:spcAft>
                        <a:buNone/>
                      </a:pPr>
                      <a:r>
                        <a:rPr lang="en-US" sz="1700" u="none" strike="noStrike" cap="none">
                          <a:solidFill>
                            <a:schemeClr val="lt1"/>
                          </a:solidFill>
                          <a:latin typeface="Times New Roman"/>
                          <a:ea typeface="Times New Roman"/>
                          <a:cs typeface="Times New Roman"/>
                          <a:sym typeface="Times New Roman"/>
                        </a:rPr>
                        <a:t>Harry</a:t>
                      </a:r>
                      <a:endParaRPr/>
                    </a:p>
                  </a:txBody>
                  <a:tcPr marL="152850" marR="0" marT="117575" marB="117575">
                    <a:lnL w="9525" cap="flat" cmpd="sng">
                      <a:solidFill>
                        <a:srgbClr val="FEFEFE"/>
                      </a:solidFill>
                      <a:prstDash val="solid"/>
                      <a:round/>
                      <a:headEnd type="none" w="sm" len="sm"/>
                      <a:tailEnd type="none" w="sm" len="sm"/>
                    </a:lnL>
                    <a:lnR w="9525" cap="flat" cmpd="sng">
                      <a:solidFill>
                        <a:srgbClr val="FEFEFE"/>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700" marR="0" lvl="0" indent="0" algn="l" rtl="0">
                        <a:lnSpc>
                          <a:spcPct val="100000"/>
                        </a:lnSpc>
                        <a:spcBef>
                          <a:spcPts val="5"/>
                        </a:spcBef>
                        <a:spcAft>
                          <a:spcPts val="0"/>
                        </a:spcAft>
                        <a:buNone/>
                      </a:pPr>
                      <a:r>
                        <a:rPr lang="en-US" sz="1700" u="none" strike="noStrike" cap="none">
                          <a:solidFill>
                            <a:schemeClr val="lt1"/>
                          </a:solidFill>
                          <a:latin typeface="Times New Roman"/>
                          <a:ea typeface="Times New Roman"/>
                          <a:cs typeface="Times New Roman"/>
                          <a:sym typeface="Times New Roman"/>
                        </a:rPr>
                        <a:t>8574783832</a:t>
                      </a:r>
                      <a:endParaRPr/>
                    </a:p>
                  </a:txBody>
                  <a:tcPr marL="152850" marR="0" marT="117575" marB="117575">
                    <a:lnL w="9525" cap="flat" cmpd="sng">
                      <a:solidFill>
                        <a:srgbClr val="FEFEFE"/>
                      </a:solidFill>
                      <a:prstDash val="solid"/>
                      <a:round/>
                      <a:headEnd type="none" w="sm" len="sm"/>
                      <a:tailEnd type="none" w="sm" len="sm"/>
                    </a:lnL>
                    <a:lnR w="9525" cap="flat" cmpd="sng">
                      <a:solidFill>
                        <a:srgbClr val="FEFEFE"/>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700" marR="0" lvl="0" indent="0" algn="l" rtl="0">
                        <a:lnSpc>
                          <a:spcPct val="100000"/>
                        </a:lnSpc>
                        <a:spcBef>
                          <a:spcPts val="5"/>
                        </a:spcBef>
                        <a:spcAft>
                          <a:spcPts val="0"/>
                        </a:spcAft>
                        <a:buNone/>
                      </a:pPr>
                      <a:r>
                        <a:rPr lang="en-US" sz="1700" u="none" strike="noStrike" cap="none">
                          <a:solidFill>
                            <a:schemeClr val="lt1"/>
                          </a:solidFill>
                          <a:latin typeface="Times New Roman"/>
                          <a:ea typeface="Times New Roman"/>
                          <a:cs typeface="Times New Roman"/>
                          <a:sym typeface="Times New Roman"/>
                        </a:rPr>
                        <a:t>Bihar</a:t>
                      </a:r>
                      <a:endParaRPr/>
                    </a:p>
                  </a:txBody>
                  <a:tcPr marL="152850" marR="0" marT="117575" marB="117575">
                    <a:lnL w="9525" cap="flat" cmpd="sng">
                      <a:solidFill>
                        <a:srgbClr val="FEFEFE"/>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149550">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065" marR="0" lvl="0" indent="0" algn="l" rtl="0">
                        <a:lnSpc>
                          <a:spcPct val="100000"/>
                        </a:lnSpc>
                        <a:spcBef>
                          <a:spcPts val="5"/>
                        </a:spcBef>
                        <a:spcAft>
                          <a:spcPts val="0"/>
                        </a:spcAft>
                        <a:buNone/>
                      </a:pPr>
                      <a:r>
                        <a:rPr lang="en-US" sz="1700" u="none" strike="noStrike" cap="none">
                          <a:solidFill>
                            <a:schemeClr val="lt1"/>
                          </a:solidFill>
                          <a:latin typeface="Times New Roman"/>
                          <a:ea typeface="Times New Roman"/>
                          <a:cs typeface="Times New Roman"/>
                          <a:sym typeface="Times New Roman"/>
                        </a:rPr>
                        <a:t>12</a:t>
                      </a:r>
                      <a:endParaRPr/>
                    </a:p>
                  </a:txBody>
                  <a:tcPr marL="152850" marR="0" marT="117575" marB="117575">
                    <a:lnL w="19050" cap="flat" cmpd="sng">
                      <a:solidFill>
                        <a:schemeClr val="lt1"/>
                      </a:solidFill>
                      <a:prstDash val="solid"/>
                      <a:round/>
                      <a:headEnd type="none" w="sm" len="sm"/>
                      <a:tailEnd type="none" w="sm" len="sm"/>
                    </a:lnL>
                    <a:lnR w="9525" cap="flat" cmpd="sng">
                      <a:solidFill>
                        <a:srgbClr val="FEFEFE"/>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700" marR="0" lvl="0" indent="0" algn="l" rtl="0">
                        <a:lnSpc>
                          <a:spcPct val="100000"/>
                        </a:lnSpc>
                        <a:spcBef>
                          <a:spcPts val="5"/>
                        </a:spcBef>
                        <a:spcAft>
                          <a:spcPts val="0"/>
                        </a:spcAft>
                        <a:buNone/>
                      </a:pPr>
                      <a:r>
                        <a:rPr lang="en-US" sz="1700" u="none" strike="noStrike" cap="none">
                          <a:solidFill>
                            <a:schemeClr val="lt1"/>
                          </a:solidFill>
                          <a:latin typeface="Times New Roman"/>
                          <a:ea typeface="Times New Roman"/>
                          <a:cs typeface="Times New Roman"/>
                          <a:sym typeface="Times New Roman"/>
                        </a:rPr>
                        <a:t>Sam</a:t>
                      </a:r>
                      <a:endParaRPr/>
                    </a:p>
                  </a:txBody>
                  <a:tcPr marL="152850" marR="0" marT="117575" marB="117575">
                    <a:lnL w="9525" cap="flat" cmpd="sng">
                      <a:solidFill>
                        <a:srgbClr val="FEFEFE"/>
                      </a:solidFill>
                      <a:prstDash val="solid"/>
                      <a:round/>
                      <a:headEnd type="none" w="sm" len="sm"/>
                      <a:tailEnd type="none" w="sm" len="sm"/>
                    </a:lnL>
                    <a:lnR w="9525" cap="flat" cmpd="sng">
                      <a:solidFill>
                        <a:srgbClr val="FEFEFE"/>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700" marR="0" lvl="0" indent="0" algn="l" rtl="0">
                        <a:lnSpc>
                          <a:spcPct val="100000"/>
                        </a:lnSpc>
                        <a:spcBef>
                          <a:spcPts val="5"/>
                        </a:spcBef>
                        <a:spcAft>
                          <a:spcPts val="0"/>
                        </a:spcAft>
                        <a:buNone/>
                      </a:pPr>
                      <a:r>
                        <a:rPr lang="en-US" sz="1700" u="none" strike="noStrike" cap="none">
                          <a:solidFill>
                            <a:schemeClr val="lt1"/>
                          </a:solidFill>
                          <a:latin typeface="Times New Roman"/>
                          <a:ea typeface="Times New Roman"/>
                          <a:cs typeface="Times New Roman"/>
                          <a:sym typeface="Times New Roman"/>
                        </a:rPr>
                        <a:t>7390372389,</a:t>
                      </a:r>
                      <a:endParaRPr/>
                    </a:p>
                    <a:p>
                      <a:pPr marL="266700" marR="0" lvl="0" indent="0" algn="l" rtl="0">
                        <a:lnSpc>
                          <a:spcPct val="100000"/>
                        </a:lnSpc>
                        <a:spcBef>
                          <a:spcPts val="530"/>
                        </a:spcBef>
                        <a:spcAft>
                          <a:spcPts val="0"/>
                        </a:spcAft>
                        <a:buNone/>
                      </a:pPr>
                      <a:r>
                        <a:rPr lang="en-US" sz="1700" u="none" strike="noStrike" cap="none">
                          <a:solidFill>
                            <a:schemeClr val="lt1"/>
                          </a:solidFill>
                          <a:latin typeface="Times New Roman"/>
                          <a:ea typeface="Times New Roman"/>
                          <a:cs typeface="Times New Roman"/>
                          <a:sym typeface="Times New Roman"/>
                        </a:rPr>
                        <a:t>8589830302</a:t>
                      </a:r>
                      <a:endParaRPr/>
                    </a:p>
                  </a:txBody>
                  <a:tcPr marL="152850" marR="0" marT="117575" marB="117575">
                    <a:lnL w="9525" cap="flat" cmpd="sng">
                      <a:solidFill>
                        <a:srgbClr val="FEFEFE"/>
                      </a:solidFill>
                      <a:prstDash val="solid"/>
                      <a:round/>
                      <a:headEnd type="none" w="sm" len="sm"/>
                      <a:tailEnd type="none" w="sm" len="sm"/>
                    </a:lnL>
                    <a:lnR w="9525" cap="flat" cmpd="sng">
                      <a:solidFill>
                        <a:srgbClr val="FEFEFE"/>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700" u="none" strike="noStrike" cap="none">
                        <a:solidFill>
                          <a:schemeClr val="lt1"/>
                        </a:solidFill>
                        <a:latin typeface="Times New Roman"/>
                        <a:ea typeface="Times New Roman"/>
                        <a:cs typeface="Times New Roman"/>
                        <a:sym typeface="Times New Roman"/>
                      </a:endParaRPr>
                    </a:p>
                    <a:p>
                      <a:pPr marL="266700" marR="0" lvl="0" indent="0" algn="l" rtl="0">
                        <a:lnSpc>
                          <a:spcPct val="100000"/>
                        </a:lnSpc>
                        <a:spcBef>
                          <a:spcPts val="5"/>
                        </a:spcBef>
                        <a:spcAft>
                          <a:spcPts val="0"/>
                        </a:spcAft>
                        <a:buNone/>
                      </a:pPr>
                      <a:r>
                        <a:rPr lang="en-US" sz="1700" u="none" strike="noStrike" cap="none">
                          <a:solidFill>
                            <a:schemeClr val="lt1"/>
                          </a:solidFill>
                          <a:latin typeface="Times New Roman"/>
                          <a:ea typeface="Times New Roman"/>
                          <a:cs typeface="Times New Roman"/>
                          <a:sym typeface="Times New Roman"/>
                        </a:rPr>
                        <a:t>Punjab</a:t>
                      </a:r>
                      <a:endParaRPr/>
                    </a:p>
                  </a:txBody>
                  <a:tcPr marL="152850" marR="0" marT="117575" marB="117575">
                    <a:lnL w="9525" cap="flat" cmpd="sng">
                      <a:solidFill>
                        <a:srgbClr val="FEFEFE"/>
                      </a:solidFill>
                      <a:prstDash val="solid"/>
                      <a:round/>
                      <a:headEnd type="none" w="sm" len="sm"/>
                      <a:tailEnd type="none" w="sm" len="sm"/>
                    </a:lnL>
                    <a:lnR w="1905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51" name="Google Shape;451;p23" descr="Logo&#10;&#10;Description automatically generated"/>
          <p:cNvPicPr preferRelativeResize="0"/>
          <p:nvPr/>
        </p:nvPicPr>
        <p:blipFill rotWithShape="1">
          <a:blip r:embed="rId5">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0"/>
                                        </p:tgtEl>
                                        <p:attrNameLst>
                                          <p:attrName>style.visibility</p:attrName>
                                        </p:attrNameLst>
                                      </p:cBhvr>
                                      <p:to>
                                        <p:strVal val="visible"/>
                                      </p:to>
                                    </p:set>
                                    <p:animEffect transition="in" filter="fade">
                                      <p:cBhvr>
                                        <p:cTn id="12" dur="1000"/>
                                        <p:tgtEl>
                                          <p:spTgt spid="4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9">
                                            <p:txEl>
                                              <p:pRg st="0" end="0"/>
                                            </p:txEl>
                                          </p:spTgt>
                                        </p:tgtEl>
                                        <p:attrNameLst>
                                          <p:attrName>style.visibility</p:attrName>
                                        </p:attrNameLst>
                                      </p:cBhvr>
                                      <p:to>
                                        <p:strVal val="visible"/>
                                      </p:to>
                                    </p:set>
                                    <p:animEffect transition="in" filter="fade">
                                      <p:cBhvr>
                                        <p:cTn id="17" dur="500"/>
                                        <p:tgtEl>
                                          <p:spTgt spid="44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9">
                                            <p:txEl>
                                              <p:pRg st="1" end="1"/>
                                            </p:txEl>
                                          </p:spTgt>
                                        </p:tgtEl>
                                        <p:attrNameLst>
                                          <p:attrName>style.visibility</p:attrName>
                                        </p:attrNameLst>
                                      </p:cBhvr>
                                      <p:to>
                                        <p:strVal val="visible"/>
                                      </p:to>
                                    </p:set>
                                    <p:animEffect transition="in" filter="fade">
                                      <p:cBhvr>
                                        <p:cTn id="22" dur="500"/>
                                        <p:tgtEl>
                                          <p:spTgt spid="44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9">
                                            <p:txEl>
                                              <p:pRg st="2" end="2"/>
                                            </p:txEl>
                                          </p:spTgt>
                                        </p:tgtEl>
                                        <p:attrNameLst>
                                          <p:attrName>style.visibility</p:attrName>
                                        </p:attrNameLst>
                                      </p:cBhvr>
                                      <p:to>
                                        <p:strVal val="visible"/>
                                      </p:to>
                                    </p:set>
                                    <p:animEffect transition="in" filter="fade">
                                      <p:cBhvr>
                                        <p:cTn id="27" dur="500"/>
                                        <p:tgtEl>
                                          <p:spTgt spid="4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455"/>
        <p:cNvGrpSpPr/>
        <p:nvPr/>
      </p:nvGrpSpPr>
      <p:grpSpPr>
        <a:xfrm>
          <a:off x="0" y="0"/>
          <a:ext cx="0" cy="0"/>
          <a:chOff x="0" y="0"/>
          <a:chExt cx="0" cy="0"/>
        </a:xfrm>
      </p:grpSpPr>
      <p:sp>
        <p:nvSpPr>
          <p:cNvPr id="456" name="Google Shape;456;p24"/>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sp>
        <p:nvSpPr>
          <p:cNvPr id="457" name="Google Shape;457;p24"/>
          <p:cNvSpPr txBox="1">
            <a:spLocks noGrp="1"/>
          </p:cNvSpPr>
          <p:nvPr>
            <p:ph type="body" idx="1"/>
          </p:nvPr>
        </p:nvSpPr>
        <p:spPr>
          <a:xfrm>
            <a:off x="680322" y="2336873"/>
            <a:ext cx="3489341" cy="359931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a:t>The decomposition of the EMPLOYEE table into 1NF has been shown </a:t>
            </a:r>
            <a:endParaRPr sz="2000" b="1"/>
          </a:p>
          <a:p>
            <a:pPr marL="228600" lvl="0" indent="-114300" algn="l" rtl="0">
              <a:lnSpc>
                <a:spcPct val="90000"/>
              </a:lnSpc>
              <a:spcBef>
                <a:spcPts val="1000"/>
              </a:spcBef>
              <a:spcAft>
                <a:spcPts val="0"/>
              </a:spcAft>
              <a:buClr>
                <a:schemeClr val="lt1"/>
              </a:buClr>
              <a:buSzPts val="1800"/>
              <a:buNone/>
            </a:pPr>
            <a:endParaRPr sz="1800"/>
          </a:p>
        </p:txBody>
      </p:sp>
      <p:pic>
        <p:nvPicPr>
          <p:cNvPr id="458" name="Google Shape;458;p24" descr="Table&#10;&#10;Description automatically generated"/>
          <p:cNvPicPr preferRelativeResize="0"/>
          <p:nvPr/>
        </p:nvPicPr>
        <p:blipFill rotWithShape="1">
          <a:blip r:embed="rId3">
            <a:alphaModFix/>
          </a:blip>
          <a:srcRect/>
          <a:stretch/>
        </p:blipFill>
        <p:spPr>
          <a:xfrm>
            <a:off x="4469901" y="2649084"/>
            <a:ext cx="7271344" cy="3599316"/>
          </a:xfrm>
          <a:prstGeom prst="rect">
            <a:avLst/>
          </a:prstGeom>
          <a:noFill/>
          <a:ln>
            <a:noFill/>
          </a:ln>
          <a:effectLst>
            <a:outerShdw blurRad="76200" dist="63500" dir="5040000" algn="tl" rotWithShape="0">
              <a:srgbClr val="000000">
                <a:alpha val="40784"/>
              </a:srgbClr>
            </a:outerShdw>
          </a:effectLst>
        </p:spPr>
      </p:pic>
      <p:pic>
        <p:nvPicPr>
          <p:cNvPr id="459" name="Google Shape;459;p24"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000"/>
                                        <p:tgtEl>
                                          <p:spTgt spid="4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7">
                                            <p:txEl>
                                              <p:pRg st="0" end="0"/>
                                            </p:txEl>
                                          </p:spTgt>
                                        </p:tgtEl>
                                        <p:attrNameLst>
                                          <p:attrName>style.visibility</p:attrName>
                                        </p:attrNameLst>
                                      </p:cBhvr>
                                      <p:to>
                                        <p:strVal val="visible"/>
                                      </p:to>
                                    </p:set>
                                    <p:animEffect transition="in" filter="fade">
                                      <p:cBhvr>
                                        <p:cTn id="12" dur="500"/>
                                        <p:tgtEl>
                                          <p:spTgt spid="45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7">
                                            <p:txEl>
                                              <p:pRg st="1" end="1"/>
                                            </p:txEl>
                                          </p:spTgt>
                                        </p:tgtEl>
                                        <p:attrNameLst>
                                          <p:attrName>style.visibility</p:attrName>
                                        </p:attrNameLst>
                                      </p:cBhvr>
                                      <p:to>
                                        <p:strVal val="visible"/>
                                      </p:to>
                                    </p:set>
                                    <p:animEffect transition="in" filter="fade">
                                      <p:cBhvr>
                                        <p:cTn id="17" dur="500"/>
                                        <p:tgtEl>
                                          <p:spTgt spid="45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8"/>
                                        </p:tgtEl>
                                        <p:attrNameLst>
                                          <p:attrName>style.visibility</p:attrName>
                                        </p:attrNameLst>
                                      </p:cBhvr>
                                      <p:to>
                                        <p:strVal val="visible"/>
                                      </p:to>
                                    </p:set>
                                    <p:animEffect transition="in" filter="fade">
                                      <p:cBhvr>
                                        <p:cTn id="22" dur="20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463"/>
        <p:cNvGrpSpPr/>
        <p:nvPr/>
      </p:nvGrpSpPr>
      <p:grpSpPr>
        <a:xfrm>
          <a:off x="0" y="0"/>
          <a:ext cx="0" cy="0"/>
          <a:chOff x="0" y="0"/>
          <a:chExt cx="0" cy="0"/>
        </a:xfrm>
      </p:grpSpPr>
      <p:sp>
        <p:nvSpPr>
          <p:cNvPr id="464" name="Google Shape;464;p25"/>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465" name="Google Shape;465;p25"/>
          <p:cNvPicPr preferRelativeResize="0"/>
          <p:nvPr/>
        </p:nvPicPr>
        <p:blipFill rotWithShape="1">
          <a:blip r:embed="rId3">
            <a:alphaModFix amt="10000"/>
          </a:blip>
          <a:srcRect/>
          <a:stretch/>
        </p:blipFill>
        <p:spPr>
          <a:xfrm>
            <a:off x="0" y="0"/>
            <a:ext cx="12192000" cy="6858000"/>
          </a:xfrm>
          <a:prstGeom prst="rect">
            <a:avLst/>
          </a:prstGeom>
          <a:noFill/>
          <a:ln>
            <a:noFill/>
          </a:ln>
        </p:spPr>
      </p:pic>
      <p:sp>
        <p:nvSpPr>
          <p:cNvPr id="466" name="Google Shape;466;p25"/>
          <p:cNvSpPr/>
          <p:nvPr/>
        </p:nvSpPr>
        <p:spPr>
          <a:xfrm>
            <a:off x="2" y="609600"/>
            <a:ext cx="4959094"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txBox="1">
            <a:spLocks noGrp="1"/>
          </p:cNvSpPr>
          <p:nvPr>
            <p:ph type="title"/>
          </p:nvPr>
        </p:nvSpPr>
        <p:spPr>
          <a:xfrm>
            <a:off x="266331" y="753228"/>
            <a:ext cx="4550114"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latin typeface="Trebuchet MS"/>
                <a:ea typeface="Trebuchet MS"/>
                <a:cs typeface="Trebuchet MS"/>
                <a:sym typeface="Trebuchet MS"/>
              </a:rPr>
              <a:t>EXAMPLE 2.</a:t>
            </a:r>
            <a:endParaRPr sz="4000" b="1">
              <a:latin typeface="Trebuchet MS"/>
              <a:ea typeface="Trebuchet MS"/>
              <a:cs typeface="Trebuchet MS"/>
              <a:sym typeface="Trebuchet MS"/>
            </a:endParaRPr>
          </a:p>
        </p:txBody>
      </p:sp>
      <p:pic>
        <p:nvPicPr>
          <p:cNvPr id="468" name="Google Shape;468;p25"/>
          <p:cNvPicPr preferRelativeResize="0"/>
          <p:nvPr/>
        </p:nvPicPr>
        <p:blipFill rotWithShape="1">
          <a:blip r:embed="rId4">
            <a:alphaModFix/>
          </a:blip>
          <a:srcRect/>
          <a:stretch/>
        </p:blipFill>
        <p:spPr>
          <a:xfrm>
            <a:off x="2" y="1970241"/>
            <a:ext cx="4956048" cy="199787"/>
          </a:xfrm>
          <a:prstGeom prst="rect">
            <a:avLst/>
          </a:prstGeom>
          <a:noFill/>
          <a:ln>
            <a:noFill/>
          </a:ln>
        </p:spPr>
      </p:pic>
      <p:sp>
        <p:nvSpPr>
          <p:cNvPr id="469" name="Google Shape;469;p25"/>
          <p:cNvSpPr txBox="1">
            <a:spLocks noGrp="1"/>
          </p:cNvSpPr>
          <p:nvPr>
            <p:ph type="body" idx="1"/>
          </p:nvPr>
        </p:nvSpPr>
        <p:spPr>
          <a:xfrm>
            <a:off x="152400" y="2336873"/>
            <a:ext cx="4803649" cy="35993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b="1" i="0"/>
              <a:t> Students’ record table that has information about student roll number, student name, student course, and age of the student.</a:t>
            </a:r>
            <a:endParaRPr/>
          </a:p>
          <a:p>
            <a:pPr marL="228600" lvl="0" indent="-101600" algn="l" rtl="0">
              <a:lnSpc>
                <a:spcPct val="90000"/>
              </a:lnSpc>
              <a:spcBef>
                <a:spcPts val="1000"/>
              </a:spcBef>
              <a:spcAft>
                <a:spcPts val="0"/>
              </a:spcAft>
              <a:buClr>
                <a:schemeClr val="lt1"/>
              </a:buClr>
              <a:buSzPts val="2000"/>
              <a:buNone/>
            </a:pPr>
            <a:endParaRPr sz="2000" b="1"/>
          </a:p>
          <a:p>
            <a:pPr marL="228600" lvl="0" indent="-228600" algn="l" rtl="0">
              <a:lnSpc>
                <a:spcPct val="90000"/>
              </a:lnSpc>
              <a:spcBef>
                <a:spcPts val="1000"/>
              </a:spcBef>
              <a:spcAft>
                <a:spcPts val="0"/>
              </a:spcAft>
              <a:buClr>
                <a:srgbClr val="F2F2F2"/>
              </a:buClr>
              <a:buSzPts val="2000"/>
              <a:buChar char="•"/>
            </a:pPr>
            <a:r>
              <a:rPr lang="en-US" sz="2000" b="1" i="0">
                <a:solidFill>
                  <a:srgbClr val="F2F2F2"/>
                </a:solidFill>
              </a:rPr>
              <a:t>In the student’s record table, you can see that the course column has two values. Thus, it does not follow the First Normal Form</a:t>
            </a:r>
            <a:endParaRPr sz="2000" b="1">
              <a:solidFill>
                <a:srgbClr val="F2F2F2"/>
              </a:solidFill>
            </a:endParaRPr>
          </a:p>
        </p:txBody>
      </p:sp>
      <p:pic>
        <p:nvPicPr>
          <p:cNvPr id="470" name="Google Shape;470;p25" descr="Graphical user interface, table&#10;&#10;Description automatically generated"/>
          <p:cNvPicPr preferRelativeResize="0"/>
          <p:nvPr/>
        </p:nvPicPr>
        <p:blipFill rotWithShape="1">
          <a:blip r:embed="rId5">
            <a:alphaModFix/>
          </a:blip>
          <a:srcRect/>
          <a:stretch/>
        </p:blipFill>
        <p:spPr>
          <a:xfrm>
            <a:off x="5276090" y="1642631"/>
            <a:ext cx="6303134" cy="3542257"/>
          </a:xfrm>
          <a:prstGeom prst="rect">
            <a:avLst/>
          </a:prstGeom>
          <a:noFill/>
          <a:ln>
            <a:noFill/>
          </a:ln>
          <a:effectLst>
            <a:outerShdw blurRad="76200" dist="63500" dir="5040000" algn="tl" rotWithShape="0">
              <a:srgbClr val="000000">
                <a:alpha val="40784"/>
              </a:srgbClr>
            </a:outerShdw>
          </a:effectLst>
        </p:spPr>
      </p:pic>
      <p:pic>
        <p:nvPicPr>
          <p:cNvPr id="471" name="Google Shape;471;p25"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 calcmode="lin" valueType="num">
                                      <p:cBhvr additive="base">
                                        <p:cTn id="7" dur="500"/>
                                        <p:tgtEl>
                                          <p:spTgt spid="46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9">
                                            <p:txEl>
                                              <p:pRg st="0" end="0"/>
                                            </p:txEl>
                                          </p:spTgt>
                                        </p:tgtEl>
                                        <p:attrNameLst>
                                          <p:attrName>style.visibility</p:attrName>
                                        </p:attrNameLst>
                                      </p:cBhvr>
                                      <p:to>
                                        <p:strVal val="visible"/>
                                      </p:to>
                                    </p:set>
                                    <p:animEffect transition="in" filter="fade">
                                      <p:cBhvr>
                                        <p:cTn id="12" dur="1000"/>
                                        <p:tgtEl>
                                          <p:spTgt spid="46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9">
                                            <p:txEl>
                                              <p:pRg st="1" end="1"/>
                                            </p:txEl>
                                          </p:spTgt>
                                        </p:tgtEl>
                                        <p:attrNameLst>
                                          <p:attrName>style.visibility</p:attrName>
                                        </p:attrNameLst>
                                      </p:cBhvr>
                                      <p:to>
                                        <p:strVal val="visible"/>
                                      </p:to>
                                    </p:set>
                                    <p:animEffect transition="in" filter="fade">
                                      <p:cBhvr>
                                        <p:cTn id="17" dur="1000"/>
                                        <p:tgtEl>
                                          <p:spTgt spid="46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9">
                                            <p:txEl>
                                              <p:pRg st="2" end="2"/>
                                            </p:txEl>
                                          </p:spTgt>
                                        </p:tgtEl>
                                        <p:attrNameLst>
                                          <p:attrName>style.visibility</p:attrName>
                                        </p:attrNameLst>
                                      </p:cBhvr>
                                      <p:to>
                                        <p:strVal val="visible"/>
                                      </p:to>
                                    </p:set>
                                    <p:animEffect transition="in" filter="fade">
                                      <p:cBhvr>
                                        <p:cTn id="22" dur="1000"/>
                                        <p:tgtEl>
                                          <p:spTgt spid="46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0"/>
                                        </p:tgtEl>
                                        <p:attrNameLst>
                                          <p:attrName>style.visibility</p:attrName>
                                        </p:attrNameLst>
                                      </p:cBhvr>
                                      <p:to>
                                        <p:strVal val="visible"/>
                                      </p:to>
                                    </p:set>
                                    <p:animEffect transition="in" filter="fade">
                                      <p:cBhvr>
                                        <p:cTn id="27" dur="2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475"/>
        <p:cNvGrpSpPr/>
        <p:nvPr/>
      </p:nvGrpSpPr>
      <p:grpSpPr>
        <a:xfrm>
          <a:off x="0" y="0"/>
          <a:ext cx="0" cy="0"/>
          <a:chOff x="0" y="0"/>
          <a:chExt cx="0" cy="0"/>
        </a:xfrm>
      </p:grpSpPr>
      <p:sp>
        <p:nvSpPr>
          <p:cNvPr id="476" name="Google Shape;476;p26"/>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477" name="Google Shape;477;p26"/>
          <p:cNvPicPr preferRelativeResize="0"/>
          <p:nvPr/>
        </p:nvPicPr>
        <p:blipFill rotWithShape="1">
          <a:blip r:embed="rId3">
            <a:alphaModFix amt="10000"/>
          </a:blip>
          <a:srcRect/>
          <a:stretch/>
        </p:blipFill>
        <p:spPr>
          <a:xfrm>
            <a:off x="0" y="0"/>
            <a:ext cx="12192000" cy="6858000"/>
          </a:xfrm>
          <a:prstGeom prst="rect">
            <a:avLst/>
          </a:prstGeom>
          <a:noFill/>
          <a:ln>
            <a:noFill/>
          </a:ln>
        </p:spPr>
      </p:pic>
      <p:sp>
        <p:nvSpPr>
          <p:cNvPr id="478" name="Google Shape;478;p26"/>
          <p:cNvSpPr/>
          <p:nvPr/>
        </p:nvSpPr>
        <p:spPr>
          <a:xfrm>
            <a:off x="2" y="609600"/>
            <a:ext cx="4959094"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txBox="1">
            <a:spLocks noGrp="1"/>
          </p:cNvSpPr>
          <p:nvPr>
            <p:ph type="title"/>
          </p:nvPr>
        </p:nvSpPr>
        <p:spPr>
          <a:xfrm>
            <a:off x="680321" y="753228"/>
            <a:ext cx="4136123"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a:t>CONTINUE…</a:t>
            </a:r>
            <a:endParaRPr sz="4000"/>
          </a:p>
        </p:txBody>
      </p:sp>
      <p:pic>
        <p:nvPicPr>
          <p:cNvPr id="480" name="Google Shape;480;p26"/>
          <p:cNvPicPr preferRelativeResize="0"/>
          <p:nvPr/>
        </p:nvPicPr>
        <p:blipFill rotWithShape="1">
          <a:blip r:embed="rId4">
            <a:alphaModFix/>
          </a:blip>
          <a:srcRect/>
          <a:stretch/>
        </p:blipFill>
        <p:spPr>
          <a:xfrm>
            <a:off x="2" y="1970241"/>
            <a:ext cx="4956048" cy="199787"/>
          </a:xfrm>
          <a:prstGeom prst="rect">
            <a:avLst/>
          </a:prstGeom>
          <a:noFill/>
          <a:ln>
            <a:noFill/>
          </a:ln>
        </p:spPr>
      </p:pic>
      <p:sp>
        <p:nvSpPr>
          <p:cNvPr id="481" name="Google Shape;481;p26"/>
          <p:cNvSpPr txBox="1">
            <a:spLocks noGrp="1"/>
          </p:cNvSpPr>
          <p:nvPr>
            <p:ph type="body" idx="1"/>
          </p:nvPr>
        </p:nvSpPr>
        <p:spPr>
          <a:xfrm>
            <a:off x="680321" y="2336873"/>
            <a:ext cx="4136123" cy="359931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i="0"/>
              <a:t>Now, if you use the First Normal Form in the above table, you get the given table as a result.</a:t>
            </a:r>
            <a:endParaRPr sz="2000" b="1"/>
          </a:p>
        </p:txBody>
      </p:sp>
      <p:pic>
        <p:nvPicPr>
          <p:cNvPr id="482" name="Google Shape;482;p26" descr="Table&#10;&#10;Description automatically generated"/>
          <p:cNvPicPr preferRelativeResize="0"/>
          <p:nvPr/>
        </p:nvPicPr>
        <p:blipFill rotWithShape="1">
          <a:blip r:embed="rId5">
            <a:alphaModFix/>
          </a:blip>
          <a:srcRect/>
          <a:stretch/>
        </p:blipFill>
        <p:spPr>
          <a:xfrm>
            <a:off x="5276090" y="1570093"/>
            <a:ext cx="6303134" cy="3687334"/>
          </a:xfrm>
          <a:prstGeom prst="rect">
            <a:avLst/>
          </a:prstGeom>
          <a:noFill/>
          <a:ln>
            <a:noFill/>
          </a:ln>
          <a:effectLst>
            <a:outerShdw blurRad="76200" dist="63500" dir="5040000" algn="tl" rotWithShape="0">
              <a:srgbClr val="000000">
                <a:alpha val="40784"/>
              </a:srgbClr>
            </a:outerShdw>
          </a:effectLst>
        </p:spPr>
      </p:pic>
      <p:pic>
        <p:nvPicPr>
          <p:cNvPr id="483" name="Google Shape;483;p26"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 calcmode="lin" valueType="num">
                                      <p:cBhvr additive="base">
                                        <p:cTn id="7" dur="500"/>
                                        <p:tgtEl>
                                          <p:spTgt spid="47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1">
                                            <p:txEl>
                                              <p:pRg st="0" end="0"/>
                                            </p:txEl>
                                          </p:spTgt>
                                        </p:tgtEl>
                                        <p:attrNameLst>
                                          <p:attrName>style.visibility</p:attrName>
                                        </p:attrNameLst>
                                      </p:cBhvr>
                                      <p:to>
                                        <p:strVal val="visible"/>
                                      </p:to>
                                    </p:set>
                                    <p:animEffect transition="in" filter="fade">
                                      <p:cBhvr>
                                        <p:cTn id="12" dur="500"/>
                                        <p:tgtEl>
                                          <p:spTgt spid="4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2"/>
                                        </p:tgtEl>
                                        <p:attrNameLst>
                                          <p:attrName>style.visibility</p:attrName>
                                        </p:attrNameLst>
                                      </p:cBhvr>
                                      <p:to>
                                        <p:strVal val="visible"/>
                                      </p:to>
                                    </p:set>
                                    <p:animEffect transition="in" filter="fade">
                                      <p:cBhvr>
                                        <p:cTn id="17" dur="20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7"/>
          <p:cNvSpPr txBox="1">
            <a:spLocks noGrp="1"/>
          </p:cNvSpPr>
          <p:nvPr>
            <p:ph type="title"/>
          </p:nvPr>
        </p:nvSpPr>
        <p:spPr>
          <a:xfrm>
            <a:off x="372863" y="753228"/>
            <a:ext cx="9921320"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Second Normal Form (2NF)</a:t>
            </a:r>
            <a:endParaRPr/>
          </a:p>
        </p:txBody>
      </p:sp>
      <p:sp>
        <p:nvSpPr>
          <p:cNvPr id="489" name="Google Shape;489;p27"/>
          <p:cNvSpPr txBox="1">
            <a:spLocks noGrp="1"/>
          </p:cNvSpPr>
          <p:nvPr>
            <p:ph type="body" idx="1"/>
          </p:nvPr>
        </p:nvSpPr>
        <p:spPr>
          <a:xfrm>
            <a:off x="372863" y="2006354"/>
            <a:ext cx="11034943" cy="468297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b="1"/>
              <a:t> In the 2NF, relational must be in 1NF.</a:t>
            </a:r>
            <a:endParaRPr/>
          </a:p>
          <a:p>
            <a:pPr marL="228600" lvl="0" indent="-76200" algn="l" rtl="0">
              <a:lnSpc>
                <a:spcPct val="90000"/>
              </a:lnSpc>
              <a:spcBef>
                <a:spcPts val="1000"/>
              </a:spcBef>
              <a:spcAft>
                <a:spcPts val="0"/>
              </a:spcAft>
              <a:buClr>
                <a:schemeClr val="lt1"/>
              </a:buClr>
              <a:buSzPts val="2400"/>
              <a:buNone/>
            </a:pPr>
            <a:endParaRPr b="1"/>
          </a:p>
          <a:p>
            <a:pPr marL="228600" lvl="0" indent="-228600" algn="l" rtl="0">
              <a:lnSpc>
                <a:spcPct val="90000"/>
              </a:lnSpc>
              <a:spcBef>
                <a:spcPts val="1000"/>
              </a:spcBef>
              <a:spcAft>
                <a:spcPts val="0"/>
              </a:spcAft>
              <a:buClr>
                <a:schemeClr val="lt1"/>
              </a:buClr>
              <a:buSzPts val="2400"/>
              <a:buChar char="•"/>
            </a:pPr>
            <a:r>
              <a:rPr lang="en-US" b="1"/>
              <a:t> In the second normal form, all non-key attributes are fully functionally dependent on the primary key.</a:t>
            </a:r>
            <a:endParaRPr/>
          </a:p>
          <a:p>
            <a:pPr marL="0" lvl="0" indent="0" algn="l" rtl="0">
              <a:lnSpc>
                <a:spcPct val="90000"/>
              </a:lnSpc>
              <a:spcBef>
                <a:spcPts val="1000"/>
              </a:spcBef>
              <a:spcAft>
                <a:spcPts val="0"/>
              </a:spcAft>
              <a:buClr>
                <a:schemeClr val="lt1"/>
              </a:buClr>
              <a:buSzPts val="2400"/>
              <a:buNone/>
            </a:pPr>
            <a:endParaRPr b="1"/>
          </a:p>
          <a:p>
            <a:pPr marL="228600" lvl="0" indent="-228600" algn="l" rtl="0">
              <a:lnSpc>
                <a:spcPct val="90000"/>
              </a:lnSpc>
              <a:spcBef>
                <a:spcPts val="1000"/>
              </a:spcBef>
              <a:spcAft>
                <a:spcPts val="0"/>
              </a:spcAft>
              <a:buClr>
                <a:schemeClr val="lt1"/>
              </a:buClr>
              <a:buSzPts val="2200"/>
              <a:buChar char="•"/>
            </a:pPr>
            <a:r>
              <a:rPr lang="en-US" sz="2200" b="1"/>
              <a:t>It should be noted that the table should not contain any partial dependency, where partial dependency means a proper subset of the candidate key.</a:t>
            </a:r>
            <a:endParaRPr/>
          </a:p>
          <a:p>
            <a:pPr marL="0" lvl="0" indent="0" algn="l" rtl="0">
              <a:lnSpc>
                <a:spcPct val="90000"/>
              </a:lnSpc>
              <a:spcBef>
                <a:spcPts val="1000"/>
              </a:spcBef>
              <a:spcAft>
                <a:spcPts val="0"/>
              </a:spcAft>
              <a:buClr>
                <a:schemeClr val="lt1"/>
              </a:buClr>
              <a:buSzPts val="2400"/>
              <a:buNone/>
            </a:pPr>
            <a:endParaRPr b="1"/>
          </a:p>
          <a:p>
            <a:pPr marL="0" lvl="0" indent="0" algn="l" rtl="0">
              <a:lnSpc>
                <a:spcPct val="90000"/>
              </a:lnSpc>
              <a:spcBef>
                <a:spcPts val="1000"/>
              </a:spcBef>
              <a:spcAft>
                <a:spcPts val="0"/>
              </a:spcAft>
              <a:buClr>
                <a:schemeClr val="lt1"/>
              </a:buClr>
              <a:buSzPts val="2400"/>
              <a:buNone/>
            </a:pPr>
            <a:r>
              <a:rPr lang="en-US" b="1"/>
              <a:t>Example:</a:t>
            </a:r>
            <a:endParaRPr/>
          </a:p>
          <a:p>
            <a:pPr marL="0" lvl="0" indent="0" algn="l" rtl="0">
              <a:lnSpc>
                <a:spcPct val="90000"/>
              </a:lnSpc>
              <a:spcBef>
                <a:spcPts val="1000"/>
              </a:spcBef>
              <a:spcAft>
                <a:spcPts val="0"/>
              </a:spcAft>
              <a:buClr>
                <a:schemeClr val="lt1"/>
              </a:buClr>
              <a:buSzPts val="2400"/>
              <a:buNone/>
            </a:pPr>
            <a:r>
              <a:rPr lang="en-US" b="1"/>
              <a:t>Let's assume, a school can store the data of teachers and the subjects they teach. In a school, a teacher can teach more than one subject</a:t>
            </a:r>
            <a:endParaRPr b="1"/>
          </a:p>
        </p:txBody>
      </p:sp>
      <p:pic>
        <p:nvPicPr>
          <p:cNvPr id="490" name="Google Shape;490;p27"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500"/>
                                        <p:tgtEl>
                                          <p:spTgt spid="4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9">
                                            <p:txEl>
                                              <p:pRg st="0" end="0"/>
                                            </p:txEl>
                                          </p:spTgt>
                                        </p:tgtEl>
                                        <p:attrNameLst>
                                          <p:attrName>style.visibility</p:attrName>
                                        </p:attrNameLst>
                                      </p:cBhvr>
                                      <p:to>
                                        <p:strVal val="visible"/>
                                      </p:to>
                                    </p:set>
                                    <p:animEffect transition="in" filter="fade">
                                      <p:cBhvr>
                                        <p:cTn id="12" dur="1000"/>
                                        <p:tgtEl>
                                          <p:spTgt spid="48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9">
                                            <p:txEl>
                                              <p:pRg st="1" end="1"/>
                                            </p:txEl>
                                          </p:spTgt>
                                        </p:tgtEl>
                                        <p:attrNameLst>
                                          <p:attrName>style.visibility</p:attrName>
                                        </p:attrNameLst>
                                      </p:cBhvr>
                                      <p:to>
                                        <p:strVal val="visible"/>
                                      </p:to>
                                    </p:set>
                                    <p:animEffect transition="in" filter="fade">
                                      <p:cBhvr>
                                        <p:cTn id="17" dur="1000"/>
                                        <p:tgtEl>
                                          <p:spTgt spid="48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9">
                                            <p:txEl>
                                              <p:pRg st="2" end="2"/>
                                            </p:txEl>
                                          </p:spTgt>
                                        </p:tgtEl>
                                        <p:attrNameLst>
                                          <p:attrName>style.visibility</p:attrName>
                                        </p:attrNameLst>
                                      </p:cBhvr>
                                      <p:to>
                                        <p:strVal val="visible"/>
                                      </p:to>
                                    </p:set>
                                    <p:animEffect transition="in" filter="fade">
                                      <p:cBhvr>
                                        <p:cTn id="22" dur="1000"/>
                                        <p:tgtEl>
                                          <p:spTgt spid="48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9">
                                            <p:txEl>
                                              <p:pRg st="3" end="3"/>
                                            </p:txEl>
                                          </p:spTgt>
                                        </p:tgtEl>
                                        <p:attrNameLst>
                                          <p:attrName>style.visibility</p:attrName>
                                        </p:attrNameLst>
                                      </p:cBhvr>
                                      <p:to>
                                        <p:strVal val="visible"/>
                                      </p:to>
                                    </p:set>
                                    <p:animEffect transition="in" filter="fade">
                                      <p:cBhvr>
                                        <p:cTn id="27" dur="1000"/>
                                        <p:tgtEl>
                                          <p:spTgt spid="48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9">
                                            <p:txEl>
                                              <p:pRg st="4" end="4"/>
                                            </p:txEl>
                                          </p:spTgt>
                                        </p:tgtEl>
                                        <p:attrNameLst>
                                          <p:attrName>style.visibility</p:attrName>
                                        </p:attrNameLst>
                                      </p:cBhvr>
                                      <p:to>
                                        <p:strVal val="visible"/>
                                      </p:to>
                                    </p:set>
                                    <p:animEffect transition="in" filter="fade">
                                      <p:cBhvr>
                                        <p:cTn id="32" dur="1000"/>
                                        <p:tgtEl>
                                          <p:spTgt spid="48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xEl>
                                              <p:pRg st="5" end="5"/>
                                            </p:txEl>
                                          </p:spTgt>
                                        </p:tgtEl>
                                        <p:attrNameLst>
                                          <p:attrName>style.visibility</p:attrName>
                                        </p:attrNameLst>
                                      </p:cBhvr>
                                      <p:to>
                                        <p:strVal val="visible"/>
                                      </p:to>
                                    </p:set>
                                    <p:animEffect transition="in" filter="fade">
                                      <p:cBhvr>
                                        <p:cTn id="37" dur="1000"/>
                                        <p:tgtEl>
                                          <p:spTgt spid="48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9">
                                            <p:txEl>
                                              <p:pRg st="6" end="6"/>
                                            </p:txEl>
                                          </p:spTgt>
                                        </p:tgtEl>
                                        <p:attrNameLst>
                                          <p:attrName>style.visibility</p:attrName>
                                        </p:attrNameLst>
                                      </p:cBhvr>
                                      <p:to>
                                        <p:strVal val="visible"/>
                                      </p:to>
                                    </p:set>
                                    <p:animEffect transition="in" filter="fade">
                                      <p:cBhvr>
                                        <p:cTn id="42" dur="1000"/>
                                        <p:tgtEl>
                                          <p:spTgt spid="48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9">
                                            <p:txEl>
                                              <p:pRg st="7" end="7"/>
                                            </p:txEl>
                                          </p:spTgt>
                                        </p:tgtEl>
                                        <p:attrNameLst>
                                          <p:attrName>style.visibility</p:attrName>
                                        </p:attrNameLst>
                                      </p:cBhvr>
                                      <p:to>
                                        <p:strVal val="visible"/>
                                      </p:to>
                                    </p:set>
                                    <p:animEffect transition="in" filter="fade">
                                      <p:cBhvr>
                                        <p:cTn id="47" dur="1000"/>
                                        <p:tgtEl>
                                          <p:spTgt spid="48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494"/>
        <p:cNvGrpSpPr/>
        <p:nvPr/>
      </p:nvGrpSpPr>
      <p:grpSpPr>
        <a:xfrm>
          <a:off x="0" y="0"/>
          <a:ext cx="0" cy="0"/>
          <a:chOff x="0" y="0"/>
          <a:chExt cx="0" cy="0"/>
        </a:xfrm>
      </p:grpSpPr>
      <p:sp>
        <p:nvSpPr>
          <p:cNvPr id="495" name="Google Shape;495;p28"/>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sp>
        <p:nvSpPr>
          <p:cNvPr id="496" name="Google Shape;496;p28"/>
          <p:cNvSpPr txBox="1">
            <a:spLocks noGrp="1"/>
          </p:cNvSpPr>
          <p:nvPr>
            <p:ph type="body" idx="1"/>
          </p:nvPr>
        </p:nvSpPr>
        <p:spPr>
          <a:xfrm>
            <a:off x="680322" y="2336873"/>
            <a:ext cx="4264540" cy="424148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0C0C0C"/>
              </a:buClr>
              <a:buSzPts val="2000"/>
              <a:buNone/>
            </a:pPr>
            <a:r>
              <a:rPr lang="en-US" sz="2000" b="1">
                <a:solidFill>
                  <a:srgbClr val="0C0C0C"/>
                </a:solidFill>
              </a:rPr>
              <a:t>TEACHER Table</a:t>
            </a:r>
            <a:endParaRPr/>
          </a:p>
          <a:p>
            <a:pPr marL="0" lvl="0" indent="0" algn="just" rtl="0">
              <a:lnSpc>
                <a:spcPct val="90000"/>
              </a:lnSpc>
              <a:spcBef>
                <a:spcPts val="1000"/>
              </a:spcBef>
              <a:spcAft>
                <a:spcPts val="0"/>
              </a:spcAft>
              <a:buClr>
                <a:schemeClr val="lt1"/>
              </a:buClr>
              <a:buSzPts val="2000"/>
              <a:buNone/>
            </a:pPr>
            <a:endParaRPr sz="2000" b="1">
              <a:solidFill>
                <a:srgbClr val="0C0C0C"/>
              </a:solidFill>
            </a:endParaRPr>
          </a:p>
          <a:p>
            <a:pPr marL="0" lvl="0" indent="0" algn="just" rtl="0">
              <a:lnSpc>
                <a:spcPct val="90000"/>
              </a:lnSpc>
              <a:spcBef>
                <a:spcPts val="1000"/>
              </a:spcBef>
              <a:spcAft>
                <a:spcPts val="0"/>
              </a:spcAft>
              <a:buClr>
                <a:schemeClr val="lt1"/>
              </a:buClr>
              <a:buSzPts val="2000"/>
              <a:buNone/>
            </a:pPr>
            <a:r>
              <a:rPr lang="en-US" sz="2000" b="1"/>
              <a:t>In the given table, the non-prime attribute TEACHER_AGE is dependent on TEACHER_ID which is a proper subset of a candidate key. That's why it violates the rule for 2NF.</a:t>
            </a:r>
            <a:endParaRPr sz="2000" b="1"/>
          </a:p>
          <a:p>
            <a:pPr marL="0" lvl="0" indent="0" algn="l" rtl="0">
              <a:lnSpc>
                <a:spcPct val="90000"/>
              </a:lnSpc>
              <a:spcBef>
                <a:spcPts val="1000"/>
              </a:spcBef>
              <a:spcAft>
                <a:spcPts val="0"/>
              </a:spcAft>
              <a:buClr>
                <a:schemeClr val="lt1"/>
              </a:buClr>
              <a:buSzPts val="1800"/>
              <a:buNone/>
            </a:pPr>
            <a:endParaRPr sz="1800"/>
          </a:p>
        </p:txBody>
      </p:sp>
      <p:pic>
        <p:nvPicPr>
          <p:cNvPr id="497" name="Google Shape;497;p28" descr="Table&#10;&#10;Description automatically generated"/>
          <p:cNvPicPr preferRelativeResize="0"/>
          <p:nvPr/>
        </p:nvPicPr>
        <p:blipFill rotWithShape="1">
          <a:blip r:embed="rId3">
            <a:alphaModFix/>
          </a:blip>
          <a:srcRect/>
          <a:stretch/>
        </p:blipFill>
        <p:spPr>
          <a:xfrm>
            <a:off x="5702045" y="2336873"/>
            <a:ext cx="5639886" cy="3369832"/>
          </a:xfrm>
          <a:prstGeom prst="rect">
            <a:avLst/>
          </a:prstGeom>
          <a:noFill/>
          <a:ln>
            <a:noFill/>
          </a:ln>
          <a:effectLst>
            <a:outerShdw blurRad="76200" dist="63500" dir="5040000" algn="tl" rotWithShape="0">
              <a:srgbClr val="000000">
                <a:alpha val="40784"/>
              </a:srgbClr>
            </a:outerShdw>
          </a:effectLst>
        </p:spPr>
      </p:pic>
      <p:pic>
        <p:nvPicPr>
          <p:cNvPr id="498" name="Google Shape;498;p28"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fade">
                                      <p:cBhvr>
                                        <p:cTn id="7" dur="1000"/>
                                        <p:tgtEl>
                                          <p:spTgt spid="4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6">
                                            <p:txEl>
                                              <p:pRg st="0" end="0"/>
                                            </p:txEl>
                                          </p:spTgt>
                                        </p:tgtEl>
                                        <p:attrNameLst>
                                          <p:attrName>style.visibility</p:attrName>
                                        </p:attrNameLst>
                                      </p:cBhvr>
                                      <p:to>
                                        <p:strVal val="visible"/>
                                      </p:to>
                                    </p:set>
                                    <p:animEffect transition="in" filter="fade">
                                      <p:cBhvr>
                                        <p:cTn id="12" dur="1000"/>
                                        <p:tgtEl>
                                          <p:spTgt spid="49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6">
                                            <p:txEl>
                                              <p:pRg st="1" end="1"/>
                                            </p:txEl>
                                          </p:spTgt>
                                        </p:tgtEl>
                                        <p:attrNameLst>
                                          <p:attrName>style.visibility</p:attrName>
                                        </p:attrNameLst>
                                      </p:cBhvr>
                                      <p:to>
                                        <p:strVal val="visible"/>
                                      </p:to>
                                    </p:set>
                                    <p:animEffect transition="in" filter="fade">
                                      <p:cBhvr>
                                        <p:cTn id="17" dur="1000"/>
                                        <p:tgtEl>
                                          <p:spTgt spid="49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6">
                                            <p:txEl>
                                              <p:pRg st="2" end="2"/>
                                            </p:txEl>
                                          </p:spTgt>
                                        </p:tgtEl>
                                        <p:attrNameLst>
                                          <p:attrName>style.visibility</p:attrName>
                                        </p:attrNameLst>
                                      </p:cBhvr>
                                      <p:to>
                                        <p:strVal val="visible"/>
                                      </p:to>
                                    </p:set>
                                    <p:animEffect transition="in" filter="fade">
                                      <p:cBhvr>
                                        <p:cTn id="22" dur="1000"/>
                                        <p:tgtEl>
                                          <p:spTgt spid="49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6">
                                            <p:txEl>
                                              <p:pRg st="3" end="3"/>
                                            </p:txEl>
                                          </p:spTgt>
                                        </p:tgtEl>
                                        <p:attrNameLst>
                                          <p:attrName>style.visibility</p:attrName>
                                        </p:attrNameLst>
                                      </p:cBhvr>
                                      <p:to>
                                        <p:strVal val="visible"/>
                                      </p:to>
                                    </p:set>
                                    <p:animEffect transition="in" filter="fade">
                                      <p:cBhvr>
                                        <p:cTn id="27" dur="1000"/>
                                        <p:tgtEl>
                                          <p:spTgt spid="49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7"/>
                                        </p:tgtEl>
                                        <p:attrNameLst>
                                          <p:attrName>style.visibility</p:attrName>
                                        </p:attrNameLst>
                                      </p:cBhvr>
                                      <p:to>
                                        <p:strVal val="visible"/>
                                      </p:to>
                                    </p:set>
                                    <p:animEffect transition="in" filter="fade">
                                      <p:cBhvr>
                                        <p:cTn id="32"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29"/>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sp>
        <p:nvSpPr>
          <p:cNvPr id="504" name="Google Shape;504;p29"/>
          <p:cNvSpPr txBox="1">
            <a:spLocks noGrp="1"/>
          </p:cNvSpPr>
          <p:nvPr>
            <p:ph type="body" idx="1"/>
          </p:nvPr>
        </p:nvSpPr>
        <p:spPr>
          <a:xfrm>
            <a:off x="240456" y="2336872"/>
            <a:ext cx="11602356" cy="437464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b="1"/>
              <a:t>To convert the given table into 2NF, we decompose it into two tables:</a:t>
            </a:r>
            <a:endParaRPr/>
          </a:p>
          <a:p>
            <a:pPr marL="228600" lvl="0" indent="-76200" algn="l" rtl="0">
              <a:lnSpc>
                <a:spcPct val="90000"/>
              </a:lnSpc>
              <a:spcBef>
                <a:spcPts val="1000"/>
              </a:spcBef>
              <a:spcAft>
                <a:spcPts val="0"/>
              </a:spcAft>
              <a:buClr>
                <a:schemeClr val="lt1"/>
              </a:buClr>
              <a:buSzPts val="2400"/>
              <a:buNone/>
            </a:pPr>
            <a:endParaRPr/>
          </a:p>
        </p:txBody>
      </p:sp>
      <p:pic>
        <p:nvPicPr>
          <p:cNvPr id="505" name="Google Shape;505;p29" descr="Table&#10;&#10;Description automatically generated"/>
          <p:cNvPicPr preferRelativeResize="0"/>
          <p:nvPr/>
        </p:nvPicPr>
        <p:blipFill rotWithShape="1">
          <a:blip r:embed="rId3">
            <a:alphaModFix/>
          </a:blip>
          <a:srcRect/>
          <a:stretch/>
        </p:blipFill>
        <p:spPr>
          <a:xfrm>
            <a:off x="240455" y="3426781"/>
            <a:ext cx="5449232" cy="2936173"/>
          </a:xfrm>
          <a:prstGeom prst="rect">
            <a:avLst/>
          </a:prstGeom>
          <a:noFill/>
          <a:ln>
            <a:noFill/>
          </a:ln>
        </p:spPr>
      </p:pic>
      <p:pic>
        <p:nvPicPr>
          <p:cNvPr id="506" name="Google Shape;506;p29" descr="Table&#10;&#10;Description automatically generated"/>
          <p:cNvPicPr preferRelativeResize="0"/>
          <p:nvPr/>
        </p:nvPicPr>
        <p:blipFill rotWithShape="1">
          <a:blip r:embed="rId4">
            <a:alphaModFix/>
          </a:blip>
          <a:srcRect/>
          <a:stretch/>
        </p:blipFill>
        <p:spPr>
          <a:xfrm>
            <a:off x="5858363" y="3429000"/>
            <a:ext cx="5776461" cy="2933954"/>
          </a:xfrm>
          <a:prstGeom prst="rect">
            <a:avLst/>
          </a:prstGeom>
          <a:noFill/>
          <a:ln>
            <a:noFill/>
          </a:ln>
        </p:spPr>
      </p:pic>
      <p:pic>
        <p:nvPicPr>
          <p:cNvPr id="507" name="Google Shape;507;p29" descr="Logo&#10;&#10;Description automatically generated"/>
          <p:cNvPicPr preferRelativeResize="0"/>
          <p:nvPr/>
        </p:nvPicPr>
        <p:blipFill rotWithShape="1">
          <a:blip r:embed="rId5">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4">
                                            <p:txEl>
                                              <p:pRg st="0" end="0"/>
                                            </p:txEl>
                                          </p:spTgt>
                                        </p:tgtEl>
                                        <p:attrNameLst>
                                          <p:attrName>style.visibility</p:attrName>
                                        </p:attrNameLst>
                                      </p:cBhvr>
                                      <p:to>
                                        <p:strVal val="visible"/>
                                      </p:to>
                                    </p:set>
                                    <p:animEffect transition="in" filter="fade">
                                      <p:cBhvr>
                                        <p:cTn id="12" dur="1000"/>
                                        <p:tgtEl>
                                          <p:spTgt spid="5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4">
                                            <p:txEl>
                                              <p:pRg st="1" end="1"/>
                                            </p:txEl>
                                          </p:spTgt>
                                        </p:tgtEl>
                                        <p:attrNameLst>
                                          <p:attrName>style.visibility</p:attrName>
                                        </p:attrNameLst>
                                      </p:cBhvr>
                                      <p:to>
                                        <p:strVal val="visible"/>
                                      </p:to>
                                    </p:set>
                                    <p:animEffect transition="in" filter="fade">
                                      <p:cBhvr>
                                        <p:cTn id="17" dur="1000"/>
                                        <p:tgtEl>
                                          <p:spTgt spid="5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5"/>
                                        </p:tgtEl>
                                        <p:attrNameLst>
                                          <p:attrName>style.visibility</p:attrName>
                                        </p:attrNameLst>
                                      </p:cBhvr>
                                      <p:to>
                                        <p:strVal val="visible"/>
                                      </p:to>
                                    </p:set>
                                    <p:animEffect transition="in" filter="fade">
                                      <p:cBhvr>
                                        <p:cTn id="22" dur="1000"/>
                                        <p:tgtEl>
                                          <p:spTgt spid="5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6"/>
                                        </p:tgtEl>
                                        <p:attrNameLst>
                                          <p:attrName>style.visibility</p:attrName>
                                        </p:attrNameLst>
                                      </p:cBhvr>
                                      <p:to>
                                        <p:strVal val="visible"/>
                                      </p:to>
                                    </p:set>
                                    <p:animEffect transition="in" filter="fade">
                                      <p:cBhvr>
                                        <p:cTn id="27" dur="2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230"/>
        <p:cNvGrpSpPr/>
        <p:nvPr/>
      </p:nvGrpSpPr>
      <p:grpSpPr>
        <a:xfrm>
          <a:off x="0" y="0"/>
          <a:ext cx="0" cy="0"/>
          <a:chOff x="0" y="0"/>
          <a:chExt cx="0" cy="0"/>
        </a:xfrm>
      </p:grpSpPr>
      <p:sp>
        <p:nvSpPr>
          <p:cNvPr id="231" name="Google Shape;231;p3"/>
          <p:cNvSpPr/>
          <p:nvPr/>
        </p:nvSpPr>
        <p:spPr>
          <a:xfrm>
            <a:off x="0" y="0"/>
            <a:ext cx="12188824" cy="6858000"/>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32" name="Google Shape;232;p3"/>
          <p:cNvPicPr preferRelativeResize="0"/>
          <p:nvPr/>
        </p:nvPicPr>
        <p:blipFill rotWithShape="1">
          <a:blip r:embed="rId3">
            <a:alphaModFix amt="10000"/>
          </a:blip>
          <a:srcRect/>
          <a:stretch/>
        </p:blipFill>
        <p:spPr>
          <a:xfrm>
            <a:off x="0" y="0"/>
            <a:ext cx="12192000" cy="6858000"/>
          </a:xfrm>
          <a:prstGeom prst="rect">
            <a:avLst/>
          </a:prstGeom>
          <a:noFill/>
          <a:ln>
            <a:noFill/>
          </a:ln>
        </p:spPr>
      </p:pic>
      <p:sp>
        <p:nvSpPr>
          <p:cNvPr id="233" name="Google Shape;233;p3"/>
          <p:cNvSpPr/>
          <p:nvPr/>
        </p:nvSpPr>
        <p:spPr>
          <a:xfrm>
            <a:off x="4644527" y="0"/>
            <a:ext cx="7552944" cy="68580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34" name="Google Shape;234;p3"/>
          <p:cNvPicPr preferRelativeResize="0"/>
          <p:nvPr/>
        </p:nvPicPr>
        <p:blipFill rotWithShape="1">
          <a:blip r:embed="rId4">
            <a:alphaModFix/>
          </a:blip>
          <a:srcRect/>
          <a:stretch/>
        </p:blipFill>
        <p:spPr>
          <a:xfrm>
            <a:off x="1" y="5006045"/>
            <a:ext cx="4965192" cy="144668"/>
          </a:xfrm>
          <a:prstGeom prst="rect">
            <a:avLst/>
          </a:prstGeom>
          <a:noFill/>
          <a:ln>
            <a:noFill/>
          </a:ln>
        </p:spPr>
      </p:pic>
      <p:sp>
        <p:nvSpPr>
          <p:cNvPr id="235" name="Google Shape;235;p3"/>
          <p:cNvSpPr/>
          <p:nvPr/>
        </p:nvSpPr>
        <p:spPr>
          <a:xfrm>
            <a:off x="-1" y="1838764"/>
            <a:ext cx="4964567" cy="3180473"/>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txBox="1">
            <a:spLocks noGrp="1"/>
          </p:cNvSpPr>
          <p:nvPr>
            <p:ph type="title"/>
          </p:nvPr>
        </p:nvSpPr>
        <p:spPr>
          <a:xfrm>
            <a:off x="680321" y="2063262"/>
            <a:ext cx="3739279" cy="2661052"/>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000"/>
              <a:buFont typeface="Trebuchet MS"/>
              <a:buNone/>
            </a:pPr>
            <a:r>
              <a:rPr lang="en-US" sz="4000" b="1">
                <a:solidFill>
                  <a:srgbClr val="FFFFFF"/>
                </a:solidFill>
                <a:latin typeface="Trebuchet MS"/>
                <a:ea typeface="Trebuchet MS"/>
                <a:cs typeface="Trebuchet MS"/>
                <a:sym typeface="Trebuchet MS"/>
              </a:rPr>
              <a:t>CONTINUE…</a:t>
            </a:r>
            <a:endParaRPr sz="4000" b="1">
              <a:solidFill>
                <a:srgbClr val="FFFFFF"/>
              </a:solidFill>
              <a:latin typeface="Trebuchet MS"/>
              <a:ea typeface="Trebuchet MS"/>
              <a:cs typeface="Trebuchet MS"/>
              <a:sym typeface="Trebuchet MS"/>
            </a:endParaRPr>
          </a:p>
        </p:txBody>
      </p:sp>
      <p:sp>
        <p:nvSpPr>
          <p:cNvPr id="237" name="Google Shape;237;p3"/>
          <p:cNvSpPr txBox="1">
            <a:spLocks noGrp="1"/>
          </p:cNvSpPr>
          <p:nvPr>
            <p:ph type="body" idx="1"/>
          </p:nvPr>
        </p:nvSpPr>
        <p:spPr>
          <a:xfrm>
            <a:off x="5287995" y="661106"/>
            <a:ext cx="6257362" cy="5503101"/>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FFFFFF"/>
              </a:buClr>
              <a:buSzPts val="2000"/>
              <a:buChar char="•"/>
            </a:pPr>
            <a:r>
              <a:rPr lang="en-US" sz="2000" b="0" i="0">
                <a:solidFill>
                  <a:srgbClr val="FFFFFF"/>
                </a:solidFill>
              </a:rPr>
              <a:t>Normalization organizes the columns and tables of a database to ensure that database integrity constraints properly execute their dependencies.</a:t>
            </a:r>
            <a:endParaRPr/>
          </a:p>
          <a:p>
            <a:pPr marL="228600" lvl="0" indent="-101600" algn="l" rtl="0">
              <a:lnSpc>
                <a:spcPct val="90000"/>
              </a:lnSpc>
              <a:spcBef>
                <a:spcPts val="1000"/>
              </a:spcBef>
              <a:spcAft>
                <a:spcPts val="0"/>
              </a:spcAft>
              <a:buClr>
                <a:schemeClr val="lt1"/>
              </a:buClr>
              <a:buSzPts val="2000"/>
              <a:buNone/>
            </a:pPr>
            <a:endParaRPr sz="2000" b="0" i="0">
              <a:solidFill>
                <a:srgbClr val="FFFFFF"/>
              </a:solidFill>
            </a:endParaRPr>
          </a:p>
          <a:p>
            <a:pPr marL="228600" lvl="0" indent="-228600" algn="l" rtl="0">
              <a:lnSpc>
                <a:spcPct val="90000"/>
              </a:lnSpc>
              <a:spcBef>
                <a:spcPts val="1000"/>
              </a:spcBef>
              <a:spcAft>
                <a:spcPts val="0"/>
              </a:spcAft>
              <a:buClr>
                <a:srgbClr val="FFFFFF"/>
              </a:buClr>
              <a:buSzPts val="2000"/>
              <a:buChar char="•"/>
            </a:pPr>
            <a:r>
              <a:rPr lang="en-US" sz="2000" b="0" i="0">
                <a:solidFill>
                  <a:srgbClr val="FFFFFF"/>
                </a:solidFill>
              </a:rPr>
              <a:t> It is a systematic technique of decomposing tables to eliminate data redundancy (repetition) and undesirable characteristics like Insertion, Update, and Deletion anomalies.</a:t>
            </a:r>
            <a:endParaRPr/>
          </a:p>
          <a:p>
            <a:pPr marL="228600" lvl="0" indent="-101600" algn="l" rtl="0">
              <a:lnSpc>
                <a:spcPct val="90000"/>
              </a:lnSpc>
              <a:spcBef>
                <a:spcPts val="1000"/>
              </a:spcBef>
              <a:spcAft>
                <a:spcPts val="0"/>
              </a:spcAft>
              <a:buClr>
                <a:schemeClr val="lt1"/>
              </a:buClr>
              <a:buSzPts val="2000"/>
              <a:buNone/>
            </a:pPr>
            <a:endParaRPr sz="2000">
              <a:solidFill>
                <a:srgbClr val="FFFFFF"/>
              </a:solidFill>
            </a:endParaRPr>
          </a:p>
          <a:p>
            <a:pPr marL="228600" lvl="0" indent="-228600" algn="l" rtl="0">
              <a:lnSpc>
                <a:spcPct val="90000"/>
              </a:lnSpc>
              <a:spcBef>
                <a:spcPts val="1000"/>
              </a:spcBef>
              <a:spcAft>
                <a:spcPts val="0"/>
              </a:spcAft>
              <a:buClr>
                <a:srgbClr val="FFFFFF"/>
              </a:buClr>
              <a:buSzPts val="2000"/>
              <a:buChar char="•"/>
            </a:pPr>
            <a:r>
              <a:rPr lang="en-US" sz="2000" i="0">
                <a:solidFill>
                  <a:srgbClr val="FFFFFF"/>
                </a:solidFill>
              </a:rPr>
              <a:t>In this process, we normalize the table where the data in columns can be fetched with a key. </a:t>
            </a:r>
            <a:endParaRPr/>
          </a:p>
          <a:p>
            <a:pPr marL="228600" lvl="0" indent="-101600" algn="l" rtl="0">
              <a:lnSpc>
                <a:spcPct val="90000"/>
              </a:lnSpc>
              <a:spcBef>
                <a:spcPts val="1000"/>
              </a:spcBef>
              <a:spcAft>
                <a:spcPts val="0"/>
              </a:spcAft>
              <a:buClr>
                <a:schemeClr val="lt1"/>
              </a:buClr>
              <a:buSzPts val="2000"/>
              <a:buNone/>
            </a:pPr>
            <a:endParaRPr sz="2000">
              <a:solidFill>
                <a:srgbClr val="FFFFFF"/>
              </a:solidFill>
              <a:latin typeface="Roboto"/>
              <a:ea typeface="Roboto"/>
              <a:cs typeface="Roboto"/>
              <a:sym typeface="Roboto"/>
            </a:endParaRPr>
          </a:p>
          <a:p>
            <a:pPr marL="0" lvl="0" indent="0" algn="l" rtl="0">
              <a:lnSpc>
                <a:spcPct val="90000"/>
              </a:lnSpc>
              <a:spcBef>
                <a:spcPts val="1000"/>
              </a:spcBef>
              <a:spcAft>
                <a:spcPts val="0"/>
              </a:spcAft>
              <a:buClr>
                <a:schemeClr val="lt1"/>
              </a:buClr>
              <a:buSzPts val="2000"/>
              <a:buNone/>
            </a:pPr>
            <a:endParaRPr sz="2000">
              <a:solidFill>
                <a:srgbClr val="FFFFFF"/>
              </a:solidFill>
            </a:endParaRPr>
          </a:p>
        </p:txBody>
      </p:sp>
      <p:pic>
        <p:nvPicPr>
          <p:cNvPr id="238" name="Google Shape;238;p3" descr="Logo&#10;&#10;Description automatically generated"/>
          <p:cNvPicPr preferRelativeResize="0"/>
          <p:nvPr/>
        </p:nvPicPr>
        <p:blipFill rotWithShape="1">
          <a:blip r:embed="rId5">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 calcmode="lin" valueType="num">
                                      <p:cBhvr additive="base">
                                        <p:cTn id="7" dur="500"/>
                                        <p:tgtEl>
                                          <p:spTgt spid="2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 calcmode="lin" valueType="num">
                                      <p:cBhvr additive="base">
                                        <p:cTn id="12" dur="500"/>
                                        <p:tgtEl>
                                          <p:spTgt spid="2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 calcmode="lin" valueType="num">
                                      <p:cBhvr additive="base">
                                        <p:cTn id="17" dur="500"/>
                                        <p:tgtEl>
                                          <p:spTgt spid="2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 calcmode="lin" valueType="num">
                                      <p:cBhvr additive="base">
                                        <p:cTn id="22" dur="500"/>
                                        <p:tgtEl>
                                          <p:spTgt spid="23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 calcmode="lin" valueType="num">
                                      <p:cBhvr additive="base">
                                        <p:cTn id="27" dur="500"/>
                                        <p:tgtEl>
                                          <p:spTgt spid="23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37">
                                            <p:txEl>
                                              <p:pRg st="5" end="5"/>
                                            </p:txEl>
                                          </p:spTgt>
                                        </p:tgtEl>
                                        <p:attrNameLst>
                                          <p:attrName>style.visibility</p:attrName>
                                        </p:attrNameLst>
                                      </p:cBhvr>
                                      <p:to>
                                        <p:strVal val="visible"/>
                                      </p:to>
                                    </p:set>
                                    <p:anim calcmode="lin" valueType="num">
                                      <p:cBhvr additive="base">
                                        <p:cTn id="32" dur="500"/>
                                        <p:tgtEl>
                                          <p:spTgt spid="23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37">
                                            <p:txEl>
                                              <p:pRg st="6" end="6"/>
                                            </p:txEl>
                                          </p:spTgt>
                                        </p:tgtEl>
                                        <p:attrNameLst>
                                          <p:attrName>style.visibility</p:attrName>
                                        </p:attrNameLst>
                                      </p:cBhvr>
                                      <p:to>
                                        <p:strVal val="visible"/>
                                      </p:to>
                                    </p:set>
                                    <p:anim calcmode="lin" valueType="num">
                                      <p:cBhvr additive="base">
                                        <p:cTn id="37" dur="500"/>
                                        <p:tgtEl>
                                          <p:spTgt spid="23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511"/>
        <p:cNvGrpSpPr/>
        <p:nvPr/>
      </p:nvGrpSpPr>
      <p:grpSpPr>
        <a:xfrm>
          <a:off x="0" y="0"/>
          <a:ext cx="0" cy="0"/>
          <a:chOff x="0" y="0"/>
          <a:chExt cx="0" cy="0"/>
        </a:xfrm>
      </p:grpSpPr>
      <p:sp>
        <p:nvSpPr>
          <p:cNvPr id="512" name="Google Shape;512;p30"/>
          <p:cNvSpPr txBox="1">
            <a:spLocks noGrp="1"/>
          </p:cNvSpPr>
          <p:nvPr>
            <p:ph type="title"/>
          </p:nvPr>
        </p:nvSpPr>
        <p:spPr>
          <a:xfrm>
            <a:off x="275209" y="753228"/>
            <a:ext cx="10018974"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EXAMPLE 2.</a:t>
            </a:r>
            <a:endParaRPr sz="4000" b="1"/>
          </a:p>
        </p:txBody>
      </p:sp>
      <p:sp>
        <p:nvSpPr>
          <p:cNvPr id="513" name="Google Shape;513;p30"/>
          <p:cNvSpPr txBox="1">
            <a:spLocks noGrp="1"/>
          </p:cNvSpPr>
          <p:nvPr>
            <p:ph type="body" idx="1"/>
          </p:nvPr>
        </p:nvSpPr>
        <p:spPr>
          <a:xfrm>
            <a:off x="275208" y="2336873"/>
            <a:ext cx="5336159" cy="359931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i="0"/>
              <a:t>Consider the table Location</a:t>
            </a:r>
            <a:endParaRPr/>
          </a:p>
          <a:p>
            <a:pPr marL="228600" lvl="0" indent="-101600" algn="just" rtl="0">
              <a:lnSpc>
                <a:spcPct val="90000"/>
              </a:lnSpc>
              <a:spcBef>
                <a:spcPts val="1000"/>
              </a:spcBef>
              <a:spcAft>
                <a:spcPts val="0"/>
              </a:spcAft>
              <a:buClr>
                <a:schemeClr val="lt1"/>
              </a:buClr>
              <a:buSzPts val="2000"/>
              <a:buNone/>
            </a:pPr>
            <a:endParaRPr sz="2000" b="1"/>
          </a:p>
          <a:p>
            <a:pPr marL="228600" lvl="0" indent="-228600" algn="just" rtl="0">
              <a:lnSpc>
                <a:spcPct val="90000"/>
              </a:lnSpc>
              <a:spcBef>
                <a:spcPts val="1000"/>
              </a:spcBef>
              <a:spcAft>
                <a:spcPts val="0"/>
              </a:spcAft>
              <a:buClr>
                <a:schemeClr val="lt1"/>
              </a:buClr>
              <a:buSzPts val="2000"/>
              <a:buChar char="•"/>
            </a:pPr>
            <a:r>
              <a:rPr lang="en-US" sz="2000" b="1" i="0"/>
              <a:t>The Location table possesses a composite primary key cust_id, storied. The non-key attribute is store_location. In this case, store_location only depends on storeid, which is a part of the primary key. Hence, this table does not fulfill the second normal form.</a:t>
            </a:r>
            <a:endParaRPr sz="2000" b="1"/>
          </a:p>
        </p:txBody>
      </p:sp>
      <p:pic>
        <p:nvPicPr>
          <p:cNvPr id="514" name="Google Shape;514;p30" descr="Table&#10;&#10;Description automatically generated"/>
          <p:cNvPicPr preferRelativeResize="0"/>
          <p:nvPr/>
        </p:nvPicPr>
        <p:blipFill rotWithShape="1">
          <a:blip r:embed="rId3">
            <a:alphaModFix/>
          </a:blip>
          <a:srcRect/>
          <a:stretch/>
        </p:blipFill>
        <p:spPr>
          <a:xfrm>
            <a:off x="6308046" y="3016189"/>
            <a:ext cx="5162549" cy="1866900"/>
          </a:xfrm>
          <a:prstGeom prst="rect">
            <a:avLst/>
          </a:prstGeom>
          <a:noFill/>
          <a:ln>
            <a:noFill/>
          </a:ln>
          <a:effectLst>
            <a:outerShdw blurRad="76200" dist="63500" dir="5040000" algn="tl" rotWithShape="0">
              <a:srgbClr val="000000">
                <a:alpha val="40784"/>
              </a:srgbClr>
            </a:outerShdw>
          </a:effectLst>
        </p:spPr>
      </p:pic>
      <p:pic>
        <p:nvPicPr>
          <p:cNvPr id="515" name="Google Shape;515;p30"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animEffect transition="in" filter="fade">
                                      <p:cBhvr>
                                        <p:cTn id="7" dur="500"/>
                                        <p:tgtEl>
                                          <p:spTgt spid="5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3">
                                            <p:txEl>
                                              <p:pRg st="0" end="0"/>
                                            </p:txEl>
                                          </p:spTgt>
                                        </p:tgtEl>
                                        <p:attrNameLst>
                                          <p:attrName>style.visibility</p:attrName>
                                        </p:attrNameLst>
                                      </p:cBhvr>
                                      <p:to>
                                        <p:strVal val="visible"/>
                                      </p:to>
                                    </p:set>
                                    <p:animEffect transition="in" filter="fade">
                                      <p:cBhvr>
                                        <p:cTn id="12" dur="1000"/>
                                        <p:tgtEl>
                                          <p:spTgt spid="5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3">
                                            <p:txEl>
                                              <p:pRg st="1" end="1"/>
                                            </p:txEl>
                                          </p:spTgt>
                                        </p:tgtEl>
                                        <p:attrNameLst>
                                          <p:attrName>style.visibility</p:attrName>
                                        </p:attrNameLst>
                                      </p:cBhvr>
                                      <p:to>
                                        <p:strVal val="visible"/>
                                      </p:to>
                                    </p:set>
                                    <p:animEffect transition="in" filter="fade">
                                      <p:cBhvr>
                                        <p:cTn id="17" dur="1000"/>
                                        <p:tgtEl>
                                          <p:spTgt spid="5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3">
                                            <p:txEl>
                                              <p:pRg st="2" end="2"/>
                                            </p:txEl>
                                          </p:spTgt>
                                        </p:tgtEl>
                                        <p:attrNameLst>
                                          <p:attrName>style.visibility</p:attrName>
                                        </p:attrNameLst>
                                      </p:cBhvr>
                                      <p:to>
                                        <p:strVal val="visible"/>
                                      </p:to>
                                    </p:set>
                                    <p:animEffect transition="in" filter="fade">
                                      <p:cBhvr>
                                        <p:cTn id="22" dur="1000"/>
                                        <p:tgtEl>
                                          <p:spTgt spid="5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4"/>
                                        </p:tgtEl>
                                        <p:attrNameLst>
                                          <p:attrName>style.visibility</p:attrName>
                                        </p:attrNameLst>
                                      </p:cBhvr>
                                      <p:to>
                                        <p:strVal val="visible"/>
                                      </p:to>
                                    </p:set>
                                    <p:animEffect transition="in" filter="fade">
                                      <p:cBhvr>
                                        <p:cTn id="27" dur="2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519"/>
        <p:cNvGrpSpPr/>
        <p:nvPr/>
      </p:nvGrpSpPr>
      <p:grpSpPr>
        <a:xfrm>
          <a:off x="0" y="0"/>
          <a:ext cx="0" cy="0"/>
          <a:chOff x="0" y="0"/>
          <a:chExt cx="0" cy="0"/>
        </a:xfrm>
      </p:grpSpPr>
      <p:sp>
        <p:nvSpPr>
          <p:cNvPr id="520" name="Google Shape;520;p31"/>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521" name="Google Shape;521;p31"/>
          <p:cNvPicPr preferRelativeResize="0"/>
          <p:nvPr/>
        </p:nvPicPr>
        <p:blipFill rotWithShape="1">
          <a:blip r:embed="rId3">
            <a:alphaModFix amt="10000"/>
          </a:blip>
          <a:srcRect/>
          <a:stretch/>
        </p:blipFill>
        <p:spPr>
          <a:xfrm>
            <a:off x="0" y="0"/>
            <a:ext cx="12192000" cy="6858000"/>
          </a:xfrm>
          <a:prstGeom prst="rect">
            <a:avLst/>
          </a:prstGeom>
          <a:noFill/>
          <a:ln>
            <a:noFill/>
          </a:ln>
        </p:spPr>
      </p:pic>
      <p:sp>
        <p:nvSpPr>
          <p:cNvPr id="522" name="Google Shape;522;p31"/>
          <p:cNvSpPr/>
          <p:nvPr/>
        </p:nvSpPr>
        <p:spPr>
          <a:xfrm>
            <a:off x="2" y="609600"/>
            <a:ext cx="4959094"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txBox="1">
            <a:spLocks noGrp="1"/>
          </p:cNvSpPr>
          <p:nvPr>
            <p:ph type="title"/>
          </p:nvPr>
        </p:nvSpPr>
        <p:spPr>
          <a:xfrm>
            <a:off x="409964" y="753230"/>
            <a:ext cx="4136123"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a:t>CONTINUE…</a:t>
            </a:r>
            <a:endParaRPr sz="4000"/>
          </a:p>
        </p:txBody>
      </p:sp>
      <p:pic>
        <p:nvPicPr>
          <p:cNvPr id="524" name="Google Shape;524;p31"/>
          <p:cNvPicPr preferRelativeResize="0"/>
          <p:nvPr/>
        </p:nvPicPr>
        <p:blipFill rotWithShape="1">
          <a:blip r:embed="rId4">
            <a:alphaModFix/>
          </a:blip>
          <a:srcRect/>
          <a:stretch/>
        </p:blipFill>
        <p:spPr>
          <a:xfrm>
            <a:off x="2" y="1970241"/>
            <a:ext cx="4956048" cy="199787"/>
          </a:xfrm>
          <a:prstGeom prst="rect">
            <a:avLst/>
          </a:prstGeom>
          <a:noFill/>
          <a:ln>
            <a:noFill/>
          </a:ln>
        </p:spPr>
      </p:pic>
      <p:sp>
        <p:nvSpPr>
          <p:cNvPr id="525" name="Google Shape;525;p31"/>
          <p:cNvSpPr txBox="1">
            <a:spLocks noGrp="1"/>
          </p:cNvSpPr>
          <p:nvPr>
            <p:ph type="body" idx="1"/>
          </p:nvPr>
        </p:nvSpPr>
        <p:spPr>
          <a:xfrm>
            <a:off x="252497" y="2336873"/>
            <a:ext cx="4833853" cy="359931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i="0"/>
              <a:t>To bring the table to its Second Normal Form, we need to split the table into two parts. </a:t>
            </a:r>
            <a:endParaRPr/>
          </a:p>
          <a:p>
            <a:pPr marL="228600" lvl="0" indent="-101600" algn="just" rtl="0">
              <a:lnSpc>
                <a:spcPct val="90000"/>
              </a:lnSpc>
              <a:spcBef>
                <a:spcPts val="1000"/>
              </a:spcBef>
              <a:spcAft>
                <a:spcPts val="0"/>
              </a:spcAft>
              <a:buClr>
                <a:schemeClr val="lt1"/>
              </a:buClr>
              <a:buSzPts val="2000"/>
              <a:buNone/>
            </a:pPr>
            <a:endParaRPr sz="2000"/>
          </a:p>
          <a:p>
            <a:pPr marL="228600" lvl="0" indent="-228600" algn="just" rtl="0">
              <a:lnSpc>
                <a:spcPct val="90000"/>
              </a:lnSpc>
              <a:spcBef>
                <a:spcPts val="1000"/>
              </a:spcBef>
              <a:spcAft>
                <a:spcPts val="0"/>
              </a:spcAft>
              <a:buClr>
                <a:schemeClr val="lt1"/>
              </a:buClr>
              <a:buSzPts val="2000"/>
              <a:buChar char="•"/>
            </a:pPr>
            <a:r>
              <a:rPr lang="en-US" sz="2000" b="1" i="0"/>
              <a:t>As </a:t>
            </a:r>
            <a:r>
              <a:rPr lang="en-US" sz="2000" b="1"/>
              <a:t>we</a:t>
            </a:r>
            <a:r>
              <a:rPr lang="en-US" sz="2000" b="1" i="0"/>
              <a:t> have removed the partial functional dependency from the location table, the column store_location entirely depends on the primary key of that table, storeid.</a:t>
            </a:r>
            <a:endParaRPr/>
          </a:p>
          <a:p>
            <a:pPr marL="228600" lvl="0" indent="-114300" algn="l" rtl="0">
              <a:lnSpc>
                <a:spcPct val="90000"/>
              </a:lnSpc>
              <a:spcBef>
                <a:spcPts val="1000"/>
              </a:spcBef>
              <a:spcAft>
                <a:spcPts val="0"/>
              </a:spcAft>
              <a:buClr>
                <a:schemeClr val="lt1"/>
              </a:buClr>
              <a:buSzPts val="1800"/>
              <a:buNone/>
            </a:pPr>
            <a:endParaRPr sz="1800" b="1"/>
          </a:p>
        </p:txBody>
      </p:sp>
      <p:pic>
        <p:nvPicPr>
          <p:cNvPr id="526" name="Google Shape;526;p31" descr="Graphical user interface, table&#10;&#10;Description automatically generated"/>
          <p:cNvPicPr preferRelativeResize="0"/>
          <p:nvPr/>
        </p:nvPicPr>
        <p:blipFill rotWithShape="1">
          <a:blip r:embed="rId5">
            <a:alphaModFix/>
          </a:blip>
          <a:srcRect/>
          <a:stretch/>
        </p:blipFill>
        <p:spPr>
          <a:xfrm>
            <a:off x="5769534" y="1970241"/>
            <a:ext cx="6303134" cy="3892185"/>
          </a:xfrm>
          <a:prstGeom prst="rect">
            <a:avLst/>
          </a:prstGeom>
          <a:noFill/>
          <a:ln>
            <a:noFill/>
          </a:ln>
          <a:effectLst>
            <a:outerShdw blurRad="76200" dist="63500" dir="5040000" algn="tl" rotWithShape="0">
              <a:srgbClr val="000000">
                <a:alpha val="40784"/>
              </a:srgbClr>
            </a:outerShdw>
          </a:effectLst>
        </p:spPr>
      </p:pic>
      <p:pic>
        <p:nvPicPr>
          <p:cNvPr id="527" name="Google Shape;527;p31"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3"/>
                                        </p:tgtEl>
                                        <p:attrNameLst>
                                          <p:attrName>style.visibility</p:attrName>
                                        </p:attrNameLst>
                                      </p:cBhvr>
                                      <p:to>
                                        <p:strVal val="visible"/>
                                      </p:to>
                                    </p:set>
                                    <p:animEffect transition="in" filter="fade">
                                      <p:cBhvr>
                                        <p:cTn id="7" dur="1000"/>
                                        <p:tgtEl>
                                          <p:spTgt spid="5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5">
                                            <p:txEl>
                                              <p:pRg st="0" end="0"/>
                                            </p:txEl>
                                          </p:spTgt>
                                        </p:tgtEl>
                                        <p:attrNameLst>
                                          <p:attrName>style.visibility</p:attrName>
                                        </p:attrNameLst>
                                      </p:cBhvr>
                                      <p:to>
                                        <p:strVal val="visible"/>
                                      </p:to>
                                    </p:set>
                                    <p:animEffect transition="in" filter="fade">
                                      <p:cBhvr>
                                        <p:cTn id="12" dur="500"/>
                                        <p:tgtEl>
                                          <p:spTgt spid="5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5">
                                            <p:txEl>
                                              <p:pRg st="1" end="1"/>
                                            </p:txEl>
                                          </p:spTgt>
                                        </p:tgtEl>
                                        <p:attrNameLst>
                                          <p:attrName>style.visibility</p:attrName>
                                        </p:attrNameLst>
                                      </p:cBhvr>
                                      <p:to>
                                        <p:strVal val="visible"/>
                                      </p:to>
                                    </p:set>
                                    <p:animEffect transition="in" filter="fade">
                                      <p:cBhvr>
                                        <p:cTn id="17" dur="500"/>
                                        <p:tgtEl>
                                          <p:spTgt spid="5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5">
                                            <p:txEl>
                                              <p:pRg st="2" end="2"/>
                                            </p:txEl>
                                          </p:spTgt>
                                        </p:tgtEl>
                                        <p:attrNameLst>
                                          <p:attrName>style.visibility</p:attrName>
                                        </p:attrNameLst>
                                      </p:cBhvr>
                                      <p:to>
                                        <p:strVal val="visible"/>
                                      </p:to>
                                    </p:set>
                                    <p:animEffect transition="in" filter="fade">
                                      <p:cBhvr>
                                        <p:cTn id="22" dur="500"/>
                                        <p:tgtEl>
                                          <p:spTgt spid="5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5">
                                            <p:txEl>
                                              <p:pRg st="3" end="3"/>
                                            </p:txEl>
                                          </p:spTgt>
                                        </p:tgtEl>
                                        <p:attrNameLst>
                                          <p:attrName>style.visibility</p:attrName>
                                        </p:attrNameLst>
                                      </p:cBhvr>
                                      <p:to>
                                        <p:strVal val="visible"/>
                                      </p:to>
                                    </p:set>
                                    <p:animEffect transition="in" filter="fade">
                                      <p:cBhvr>
                                        <p:cTn id="27" dur="500"/>
                                        <p:tgtEl>
                                          <p:spTgt spid="5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6"/>
                                        </p:tgtEl>
                                        <p:attrNameLst>
                                          <p:attrName>style.visibility</p:attrName>
                                        </p:attrNameLst>
                                      </p:cBhvr>
                                      <p:to>
                                        <p:strVal val="visible"/>
                                      </p:to>
                                    </p:set>
                                    <p:animEffect transition="in" filter="fade">
                                      <p:cBhvr>
                                        <p:cTn id="32" dur="500"/>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Third Normal Form (3NF)</a:t>
            </a:r>
            <a:endParaRPr/>
          </a:p>
        </p:txBody>
      </p:sp>
      <p:sp>
        <p:nvSpPr>
          <p:cNvPr id="533" name="Google Shape;533;p32"/>
          <p:cNvSpPr txBox="1">
            <a:spLocks noGrp="1"/>
          </p:cNvSpPr>
          <p:nvPr>
            <p:ph type="body" idx="1"/>
          </p:nvPr>
        </p:nvSpPr>
        <p:spPr>
          <a:xfrm>
            <a:off x="680321" y="2336873"/>
            <a:ext cx="10780751" cy="40994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lt1"/>
              </a:buClr>
              <a:buSzPct val="100000"/>
              <a:buChar char="•"/>
            </a:pPr>
            <a:r>
              <a:rPr lang="en-US" b="1"/>
              <a:t>A relation will be in 3NF if it is in 2NF and does not contain any transitive dependency. </a:t>
            </a:r>
            <a:endParaRPr/>
          </a:p>
          <a:p>
            <a:pPr marL="228600" lvl="0" indent="-87629" algn="just" rtl="0">
              <a:lnSpc>
                <a:spcPct val="90000"/>
              </a:lnSpc>
              <a:spcBef>
                <a:spcPts val="1000"/>
              </a:spcBef>
              <a:spcAft>
                <a:spcPts val="0"/>
              </a:spcAft>
              <a:buClr>
                <a:schemeClr val="lt1"/>
              </a:buClr>
              <a:buSzPct val="100000"/>
              <a:buNone/>
            </a:pPr>
            <a:endParaRPr b="1"/>
          </a:p>
          <a:p>
            <a:pPr marL="228600" lvl="0" indent="-228600" algn="just" rtl="0">
              <a:lnSpc>
                <a:spcPct val="90000"/>
              </a:lnSpc>
              <a:spcBef>
                <a:spcPts val="1000"/>
              </a:spcBef>
              <a:spcAft>
                <a:spcPts val="0"/>
              </a:spcAft>
              <a:buClr>
                <a:schemeClr val="lt1"/>
              </a:buClr>
              <a:buSzPct val="100000"/>
              <a:buChar char="•"/>
            </a:pPr>
            <a:r>
              <a:rPr lang="en-US" b="1"/>
              <a:t>3NF is used to reduce data duplication. It is also used to achieve data integrity. </a:t>
            </a:r>
            <a:endParaRPr/>
          </a:p>
          <a:p>
            <a:pPr marL="228600" lvl="0" indent="-87629" algn="just" rtl="0">
              <a:lnSpc>
                <a:spcPct val="90000"/>
              </a:lnSpc>
              <a:spcBef>
                <a:spcPts val="1000"/>
              </a:spcBef>
              <a:spcAft>
                <a:spcPts val="0"/>
              </a:spcAft>
              <a:buClr>
                <a:schemeClr val="lt1"/>
              </a:buClr>
              <a:buSzPct val="100000"/>
              <a:buNone/>
            </a:pPr>
            <a:endParaRPr b="1"/>
          </a:p>
          <a:p>
            <a:pPr marL="228600" lvl="0" indent="-228600" algn="just" rtl="0">
              <a:lnSpc>
                <a:spcPct val="90000"/>
              </a:lnSpc>
              <a:spcBef>
                <a:spcPts val="1000"/>
              </a:spcBef>
              <a:spcAft>
                <a:spcPts val="0"/>
              </a:spcAft>
              <a:buClr>
                <a:schemeClr val="lt1"/>
              </a:buClr>
              <a:buSzPct val="100000"/>
              <a:buChar char="•"/>
            </a:pPr>
            <a:r>
              <a:rPr lang="en-US" b="1"/>
              <a:t>If there is no transitive dependency for non-prime attributes (which are not a part of the candidate key), then the relationship must be in the third normal form.</a:t>
            </a:r>
            <a:endParaRPr/>
          </a:p>
          <a:p>
            <a:pPr marL="228600" lvl="0" indent="-87629" algn="just" rtl="0">
              <a:lnSpc>
                <a:spcPct val="90000"/>
              </a:lnSpc>
              <a:spcBef>
                <a:spcPts val="1000"/>
              </a:spcBef>
              <a:spcAft>
                <a:spcPts val="0"/>
              </a:spcAft>
              <a:buClr>
                <a:schemeClr val="lt1"/>
              </a:buClr>
              <a:buSzPct val="100000"/>
              <a:buNone/>
            </a:pPr>
            <a:endParaRPr b="1"/>
          </a:p>
          <a:p>
            <a:pPr marL="228600" lvl="0" indent="-228600" algn="just" rtl="0">
              <a:lnSpc>
                <a:spcPct val="90000"/>
              </a:lnSpc>
              <a:spcBef>
                <a:spcPts val="1000"/>
              </a:spcBef>
              <a:spcAft>
                <a:spcPts val="0"/>
              </a:spcAft>
              <a:buClr>
                <a:schemeClr val="lt1"/>
              </a:buClr>
              <a:buSzPct val="100000"/>
              <a:buChar char="•"/>
            </a:pPr>
            <a:r>
              <a:rPr lang="en-US" b="1"/>
              <a:t>A relation is in third normal form if it holds at least one of the following conditions for every non-trivial function dependency X → Y. </a:t>
            </a:r>
            <a:endParaRPr b="1"/>
          </a:p>
        </p:txBody>
      </p:sp>
      <p:pic>
        <p:nvPicPr>
          <p:cNvPr id="534" name="Google Shape;534;p32"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anim calcmode="lin" valueType="num">
                                      <p:cBhvr additive="base">
                                        <p:cTn id="7" dur="500"/>
                                        <p:tgtEl>
                                          <p:spTgt spid="53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3">
                                            <p:txEl>
                                              <p:pRg st="0" end="0"/>
                                            </p:txEl>
                                          </p:spTgt>
                                        </p:tgtEl>
                                        <p:attrNameLst>
                                          <p:attrName>style.visibility</p:attrName>
                                        </p:attrNameLst>
                                      </p:cBhvr>
                                      <p:to>
                                        <p:strVal val="visible"/>
                                      </p:to>
                                    </p:set>
                                    <p:animEffect transition="in" filter="fade">
                                      <p:cBhvr>
                                        <p:cTn id="12" dur="1000"/>
                                        <p:tgtEl>
                                          <p:spTgt spid="53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3">
                                            <p:txEl>
                                              <p:pRg st="1" end="1"/>
                                            </p:txEl>
                                          </p:spTgt>
                                        </p:tgtEl>
                                        <p:attrNameLst>
                                          <p:attrName>style.visibility</p:attrName>
                                        </p:attrNameLst>
                                      </p:cBhvr>
                                      <p:to>
                                        <p:strVal val="visible"/>
                                      </p:to>
                                    </p:set>
                                    <p:animEffect transition="in" filter="fade">
                                      <p:cBhvr>
                                        <p:cTn id="17" dur="1000"/>
                                        <p:tgtEl>
                                          <p:spTgt spid="53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3">
                                            <p:txEl>
                                              <p:pRg st="2" end="2"/>
                                            </p:txEl>
                                          </p:spTgt>
                                        </p:tgtEl>
                                        <p:attrNameLst>
                                          <p:attrName>style.visibility</p:attrName>
                                        </p:attrNameLst>
                                      </p:cBhvr>
                                      <p:to>
                                        <p:strVal val="visible"/>
                                      </p:to>
                                    </p:set>
                                    <p:animEffect transition="in" filter="fade">
                                      <p:cBhvr>
                                        <p:cTn id="22" dur="1000"/>
                                        <p:tgtEl>
                                          <p:spTgt spid="53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3">
                                            <p:txEl>
                                              <p:pRg st="3" end="3"/>
                                            </p:txEl>
                                          </p:spTgt>
                                        </p:tgtEl>
                                        <p:attrNameLst>
                                          <p:attrName>style.visibility</p:attrName>
                                        </p:attrNameLst>
                                      </p:cBhvr>
                                      <p:to>
                                        <p:strVal val="visible"/>
                                      </p:to>
                                    </p:set>
                                    <p:animEffect transition="in" filter="fade">
                                      <p:cBhvr>
                                        <p:cTn id="27" dur="1000"/>
                                        <p:tgtEl>
                                          <p:spTgt spid="53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3">
                                            <p:txEl>
                                              <p:pRg st="4" end="4"/>
                                            </p:txEl>
                                          </p:spTgt>
                                        </p:tgtEl>
                                        <p:attrNameLst>
                                          <p:attrName>style.visibility</p:attrName>
                                        </p:attrNameLst>
                                      </p:cBhvr>
                                      <p:to>
                                        <p:strVal val="visible"/>
                                      </p:to>
                                    </p:set>
                                    <p:animEffect transition="in" filter="fade">
                                      <p:cBhvr>
                                        <p:cTn id="32" dur="1000"/>
                                        <p:tgtEl>
                                          <p:spTgt spid="53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3">
                                            <p:txEl>
                                              <p:pRg st="5" end="5"/>
                                            </p:txEl>
                                          </p:spTgt>
                                        </p:tgtEl>
                                        <p:attrNameLst>
                                          <p:attrName>style.visibility</p:attrName>
                                        </p:attrNameLst>
                                      </p:cBhvr>
                                      <p:to>
                                        <p:strVal val="visible"/>
                                      </p:to>
                                    </p:set>
                                    <p:animEffect transition="in" filter="fade">
                                      <p:cBhvr>
                                        <p:cTn id="37" dur="1000"/>
                                        <p:tgtEl>
                                          <p:spTgt spid="53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33">
                                            <p:txEl>
                                              <p:pRg st="6" end="6"/>
                                            </p:txEl>
                                          </p:spTgt>
                                        </p:tgtEl>
                                        <p:attrNameLst>
                                          <p:attrName>style.visibility</p:attrName>
                                        </p:attrNameLst>
                                      </p:cBhvr>
                                      <p:to>
                                        <p:strVal val="visible"/>
                                      </p:to>
                                    </p:set>
                                    <p:animEffect transition="in" filter="fade">
                                      <p:cBhvr>
                                        <p:cTn id="42" dur="1000"/>
                                        <p:tgtEl>
                                          <p:spTgt spid="5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sp>
        <p:nvSpPr>
          <p:cNvPr id="540" name="Google Shape;540;p33"/>
          <p:cNvSpPr txBox="1">
            <a:spLocks noGrp="1"/>
          </p:cNvSpPr>
          <p:nvPr>
            <p:ph type="body" idx="1"/>
          </p:nvPr>
        </p:nvSpPr>
        <p:spPr>
          <a:xfrm>
            <a:off x="680321" y="2336873"/>
            <a:ext cx="9972883" cy="35993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b="1" i="0"/>
              <a:t>The Third Normal Form ensures the reduction of data duplication. </a:t>
            </a:r>
            <a:endParaRPr/>
          </a:p>
          <a:p>
            <a:pPr marL="228600" lvl="0" indent="-76200" algn="l" rtl="0">
              <a:lnSpc>
                <a:spcPct val="90000"/>
              </a:lnSpc>
              <a:spcBef>
                <a:spcPts val="1000"/>
              </a:spcBef>
              <a:spcAft>
                <a:spcPts val="0"/>
              </a:spcAft>
              <a:buClr>
                <a:schemeClr val="lt1"/>
              </a:buClr>
              <a:buSzPts val="2400"/>
              <a:buNone/>
            </a:pPr>
            <a:endParaRPr b="1"/>
          </a:p>
          <a:p>
            <a:pPr marL="228600" lvl="0" indent="-228600" algn="l" rtl="0">
              <a:lnSpc>
                <a:spcPct val="90000"/>
              </a:lnSpc>
              <a:spcBef>
                <a:spcPts val="1000"/>
              </a:spcBef>
              <a:spcAft>
                <a:spcPts val="0"/>
              </a:spcAft>
              <a:buClr>
                <a:schemeClr val="lt1"/>
              </a:buClr>
              <a:buSzPts val="2400"/>
              <a:buChar char="•"/>
            </a:pPr>
            <a:r>
              <a:rPr lang="en-US" b="1" i="0"/>
              <a:t>It is also used to achieve data integrity.</a:t>
            </a:r>
            <a:endParaRPr/>
          </a:p>
          <a:p>
            <a:pPr marL="228600" lvl="0" indent="-76200" algn="l" rtl="0">
              <a:lnSpc>
                <a:spcPct val="90000"/>
              </a:lnSpc>
              <a:spcBef>
                <a:spcPts val="1000"/>
              </a:spcBef>
              <a:spcAft>
                <a:spcPts val="0"/>
              </a:spcAft>
              <a:buClr>
                <a:schemeClr val="lt1"/>
              </a:buClr>
              <a:buSzPts val="2400"/>
              <a:buNone/>
            </a:pPr>
            <a:endParaRPr/>
          </a:p>
        </p:txBody>
      </p:sp>
      <p:pic>
        <p:nvPicPr>
          <p:cNvPr id="541" name="Google Shape;541;p33"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1000"/>
                                        <p:tgtEl>
                                          <p:spTgt spid="5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0">
                                            <p:txEl>
                                              <p:pRg st="0" end="0"/>
                                            </p:txEl>
                                          </p:spTgt>
                                        </p:tgtEl>
                                        <p:attrNameLst>
                                          <p:attrName>style.visibility</p:attrName>
                                        </p:attrNameLst>
                                      </p:cBhvr>
                                      <p:to>
                                        <p:strVal val="visible"/>
                                      </p:to>
                                    </p:set>
                                    <p:animEffect transition="in" filter="fade">
                                      <p:cBhvr>
                                        <p:cTn id="12" dur="500"/>
                                        <p:tgtEl>
                                          <p:spTgt spid="5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0">
                                            <p:txEl>
                                              <p:pRg st="1" end="1"/>
                                            </p:txEl>
                                          </p:spTgt>
                                        </p:tgtEl>
                                        <p:attrNameLst>
                                          <p:attrName>style.visibility</p:attrName>
                                        </p:attrNameLst>
                                      </p:cBhvr>
                                      <p:to>
                                        <p:strVal val="visible"/>
                                      </p:to>
                                    </p:set>
                                    <p:animEffect transition="in" filter="fade">
                                      <p:cBhvr>
                                        <p:cTn id="17" dur="500"/>
                                        <p:tgtEl>
                                          <p:spTgt spid="5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0">
                                            <p:txEl>
                                              <p:pRg st="2" end="2"/>
                                            </p:txEl>
                                          </p:spTgt>
                                        </p:tgtEl>
                                        <p:attrNameLst>
                                          <p:attrName>style.visibility</p:attrName>
                                        </p:attrNameLst>
                                      </p:cBhvr>
                                      <p:to>
                                        <p:strVal val="visible"/>
                                      </p:to>
                                    </p:set>
                                    <p:animEffect transition="in" filter="fade">
                                      <p:cBhvr>
                                        <p:cTn id="22" dur="500"/>
                                        <p:tgtEl>
                                          <p:spTgt spid="5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0">
                                            <p:txEl>
                                              <p:pRg st="3" end="3"/>
                                            </p:txEl>
                                          </p:spTgt>
                                        </p:tgtEl>
                                        <p:attrNameLst>
                                          <p:attrName>style.visibility</p:attrName>
                                        </p:attrNameLst>
                                      </p:cBhvr>
                                      <p:to>
                                        <p:strVal val="visible"/>
                                      </p:to>
                                    </p:set>
                                    <p:animEffect transition="in" filter="fade">
                                      <p:cBhvr>
                                        <p:cTn id="27" dur="500"/>
                                        <p:tgtEl>
                                          <p:spTgt spid="5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545"/>
        <p:cNvGrpSpPr/>
        <p:nvPr/>
      </p:nvGrpSpPr>
      <p:grpSpPr>
        <a:xfrm>
          <a:off x="0" y="0"/>
          <a:ext cx="0" cy="0"/>
          <a:chOff x="0" y="0"/>
          <a:chExt cx="0" cy="0"/>
        </a:xfrm>
      </p:grpSpPr>
      <p:sp>
        <p:nvSpPr>
          <p:cNvPr id="546" name="Google Shape;546;p34"/>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547" name="Google Shape;547;p34"/>
          <p:cNvPicPr preferRelativeResize="0"/>
          <p:nvPr/>
        </p:nvPicPr>
        <p:blipFill rotWithShape="1">
          <a:blip r:embed="rId3">
            <a:alphaModFix amt="10000"/>
          </a:blip>
          <a:srcRect/>
          <a:stretch/>
        </p:blipFill>
        <p:spPr>
          <a:xfrm>
            <a:off x="-3176" y="0"/>
            <a:ext cx="12192000" cy="6858000"/>
          </a:xfrm>
          <a:prstGeom prst="rect">
            <a:avLst/>
          </a:prstGeom>
          <a:noFill/>
          <a:ln>
            <a:noFill/>
          </a:ln>
        </p:spPr>
      </p:pic>
      <p:sp>
        <p:nvSpPr>
          <p:cNvPr id="548" name="Google Shape;548;p34"/>
          <p:cNvSpPr/>
          <p:nvPr/>
        </p:nvSpPr>
        <p:spPr>
          <a:xfrm>
            <a:off x="4639056" y="0"/>
            <a:ext cx="7552944" cy="68580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549" name="Google Shape;549;p34"/>
          <p:cNvSpPr/>
          <p:nvPr/>
        </p:nvSpPr>
        <p:spPr>
          <a:xfrm>
            <a:off x="2" y="609600"/>
            <a:ext cx="4959094"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txBox="1">
            <a:spLocks noGrp="1"/>
          </p:cNvSpPr>
          <p:nvPr>
            <p:ph type="title"/>
          </p:nvPr>
        </p:nvSpPr>
        <p:spPr>
          <a:xfrm>
            <a:off x="680321" y="753228"/>
            <a:ext cx="4136123"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pic>
        <p:nvPicPr>
          <p:cNvPr id="551" name="Google Shape;551;p34"/>
          <p:cNvPicPr preferRelativeResize="0"/>
          <p:nvPr/>
        </p:nvPicPr>
        <p:blipFill rotWithShape="1">
          <a:blip r:embed="rId4">
            <a:alphaModFix/>
          </a:blip>
          <a:srcRect/>
          <a:stretch/>
        </p:blipFill>
        <p:spPr>
          <a:xfrm>
            <a:off x="2" y="1970241"/>
            <a:ext cx="4956048" cy="199787"/>
          </a:xfrm>
          <a:prstGeom prst="rect">
            <a:avLst/>
          </a:prstGeom>
          <a:noFill/>
          <a:ln>
            <a:noFill/>
          </a:ln>
        </p:spPr>
      </p:pic>
      <p:sp>
        <p:nvSpPr>
          <p:cNvPr id="552" name="Google Shape;552;p34"/>
          <p:cNvSpPr txBox="1">
            <a:spLocks noGrp="1"/>
          </p:cNvSpPr>
          <p:nvPr>
            <p:ph type="body" idx="1"/>
          </p:nvPr>
        </p:nvSpPr>
        <p:spPr>
          <a:xfrm>
            <a:off x="88777" y="2010530"/>
            <a:ext cx="4447712" cy="4692111"/>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lt1"/>
              </a:buClr>
              <a:buSzPts val="1800"/>
              <a:buAutoNum type="arabicPeriod"/>
            </a:pPr>
            <a:r>
              <a:rPr lang="en-US" sz="1800" b="1"/>
              <a:t>X is a super key. </a:t>
            </a:r>
            <a:endParaRPr/>
          </a:p>
          <a:p>
            <a:pPr marL="342900" lvl="0" indent="-228600" algn="l" rtl="0">
              <a:lnSpc>
                <a:spcPct val="90000"/>
              </a:lnSpc>
              <a:spcBef>
                <a:spcPts val="1000"/>
              </a:spcBef>
              <a:spcAft>
                <a:spcPts val="0"/>
              </a:spcAft>
              <a:buClr>
                <a:schemeClr val="lt1"/>
              </a:buClr>
              <a:buSzPts val="1800"/>
              <a:buNone/>
            </a:pPr>
            <a:endParaRPr sz="1800" b="1"/>
          </a:p>
          <a:p>
            <a:pPr marL="0" lvl="0" indent="0" algn="l" rtl="0">
              <a:lnSpc>
                <a:spcPct val="90000"/>
              </a:lnSpc>
              <a:spcBef>
                <a:spcPts val="1000"/>
              </a:spcBef>
              <a:spcAft>
                <a:spcPts val="0"/>
              </a:spcAft>
              <a:buClr>
                <a:schemeClr val="lt1"/>
              </a:buClr>
              <a:buSzPts val="1800"/>
              <a:buNone/>
            </a:pPr>
            <a:r>
              <a:rPr lang="en-US" sz="1800" b="1"/>
              <a:t>2. Y is a prime attribute, i.e., each element of Y is part of some candidate key. </a:t>
            </a:r>
            <a:endParaRPr/>
          </a:p>
          <a:p>
            <a:pPr marL="0" lvl="0" indent="0" algn="l" rtl="0">
              <a:lnSpc>
                <a:spcPct val="90000"/>
              </a:lnSpc>
              <a:spcBef>
                <a:spcPts val="1000"/>
              </a:spcBef>
              <a:spcAft>
                <a:spcPts val="0"/>
              </a:spcAft>
              <a:buClr>
                <a:schemeClr val="lt1"/>
              </a:buClr>
              <a:buSzPts val="1800"/>
              <a:buNone/>
            </a:pPr>
            <a:endParaRPr sz="1800" b="1"/>
          </a:p>
          <a:p>
            <a:pPr marL="0" lvl="0" indent="0" algn="l" rtl="0">
              <a:lnSpc>
                <a:spcPct val="90000"/>
              </a:lnSpc>
              <a:spcBef>
                <a:spcPts val="1000"/>
              </a:spcBef>
              <a:spcAft>
                <a:spcPts val="0"/>
              </a:spcAft>
              <a:buClr>
                <a:srgbClr val="002060"/>
              </a:buClr>
              <a:buSzPts val="1800"/>
              <a:buNone/>
            </a:pPr>
            <a:r>
              <a:rPr lang="en-US" sz="1800" b="1">
                <a:solidFill>
                  <a:srgbClr val="002060"/>
                </a:solidFill>
              </a:rPr>
              <a:t>Example1</a:t>
            </a:r>
            <a:r>
              <a:rPr lang="en-US" sz="1800" b="1"/>
              <a:t>: EMPLOYEE_DETAIL Table</a:t>
            </a:r>
            <a:endParaRPr/>
          </a:p>
          <a:p>
            <a:pPr marL="0" lvl="0" indent="0" algn="l" rtl="0">
              <a:lnSpc>
                <a:spcPct val="90000"/>
              </a:lnSpc>
              <a:spcBef>
                <a:spcPts val="1000"/>
              </a:spcBef>
              <a:spcAft>
                <a:spcPts val="0"/>
              </a:spcAft>
              <a:buClr>
                <a:schemeClr val="lt1"/>
              </a:buClr>
              <a:buSzPts val="1800"/>
              <a:buNone/>
            </a:pPr>
            <a:endParaRPr sz="1800" b="1"/>
          </a:p>
          <a:p>
            <a:pPr marL="0" lvl="0" indent="0" algn="l" rtl="0">
              <a:lnSpc>
                <a:spcPct val="90000"/>
              </a:lnSpc>
              <a:spcBef>
                <a:spcPts val="1000"/>
              </a:spcBef>
              <a:spcAft>
                <a:spcPts val="0"/>
              </a:spcAft>
              <a:buClr>
                <a:srgbClr val="0C0C0C"/>
              </a:buClr>
              <a:buSzPts val="1800"/>
              <a:buNone/>
            </a:pPr>
            <a:r>
              <a:rPr lang="en-US" sz="1800" b="1">
                <a:solidFill>
                  <a:srgbClr val="0C0C0C"/>
                </a:solidFill>
              </a:rPr>
              <a:t>Super key in the table </a:t>
            </a:r>
            <a:endParaRPr/>
          </a:p>
          <a:p>
            <a:pPr marL="0" lvl="0" indent="0" algn="l" rtl="0">
              <a:lnSpc>
                <a:spcPct val="90000"/>
              </a:lnSpc>
              <a:spcBef>
                <a:spcPts val="1000"/>
              </a:spcBef>
              <a:spcAft>
                <a:spcPts val="0"/>
              </a:spcAft>
              <a:buClr>
                <a:schemeClr val="lt1"/>
              </a:buClr>
              <a:buSzPts val="1800"/>
              <a:buNone/>
            </a:pPr>
            <a:r>
              <a:rPr lang="en-US" sz="1800" b="1"/>
              <a:t>{EMP_ID}, {EMP_ID, EMP_NAME}, {EMP_ID, EMP_NAME, EMP_ZIP}....so on</a:t>
            </a:r>
            <a:endParaRPr/>
          </a:p>
          <a:p>
            <a:pPr marL="0" lvl="0" indent="0" algn="l" rtl="0">
              <a:lnSpc>
                <a:spcPct val="90000"/>
              </a:lnSpc>
              <a:spcBef>
                <a:spcPts val="1000"/>
              </a:spcBef>
              <a:spcAft>
                <a:spcPts val="0"/>
              </a:spcAft>
              <a:buClr>
                <a:srgbClr val="0C0C0C"/>
              </a:buClr>
              <a:buSzPts val="2000"/>
              <a:buNone/>
            </a:pPr>
            <a:r>
              <a:rPr lang="en-US" sz="2000" b="1">
                <a:solidFill>
                  <a:srgbClr val="0C0C0C"/>
                </a:solidFill>
              </a:rPr>
              <a:t>Candidate key: </a:t>
            </a:r>
            <a:endParaRPr/>
          </a:p>
          <a:p>
            <a:pPr marL="0" lvl="0" indent="0" algn="l" rtl="0">
              <a:lnSpc>
                <a:spcPct val="90000"/>
              </a:lnSpc>
              <a:spcBef>
                <a:spcPts val="1000"/>
              </a:spcBef>
              <a:spcAft>
                <a:spcPts val="0"/>
              </a:spcAft>
              <a:buClr>
                <a:schemeClr val="lt1"/>
              </a:buClr>
              <a:buSzPts val="1600"/>
              <a:buNone/>
            </a:pPr>
            <a:r>
              <a:rPr lang="en-US" sz="1600" b="1"/>
              <a:t>{EMP_ID}</a:t>
            </a:r>
            <a:endParaRPr/>
          </a:p>
          <a:p>
            <a:pPr marL="0" lvl="0" indent="0" algn="l" rtl="0">
              <a:lnSpc>
                <a:spcPct val="90000"/>
              </a:lnSpc>
              <a:spcBef>
                <a:spcPts val="1000"/>
              </a:spcBef>
              <a:spcAft>
                <a:spcPts val="0"/>
              </a:spcAft>
              <a:buClr>
                <a:schemeClr val="lt1"/>
              </a:buClr>
              <a:buSzPts val="2000"/>
              <a:buNone/>
            </a:pPr>
            <a:endParaRPr sz="2000"/>
          </a:p>
          <a:p>
            <a:pPr marL="0" lvl="0" indent="0" algn="l" rtl="0">
              <a:lnSpc>
                <a:spcPct val="90000"/>
              </a:lnSpc>
              <a:spcBef>
                <a:spcPts val="1000"/>
              </a:spcBef>
              <a:spcAft>
                <a:spcPts val="0"/>
              </a:spcAft>
              <a:buClr>
                <a:schemeClr val="lt1"/>
              </a:buClr>
              <a:buSzPts val="2000"/>
              <a:buNone/>
            </a:pPr>
            <a:endParaRPr sz="2000"/>
          </a:p>
          <a:p>
            <a:pPr marL="0" lvl="0" indent="0" algn="l" rtl="0">
              <a:lnSpc>
                <a:spcPct val="90000"/>
              </a:lnSpc>
              <a:spcBef>
                <a:spcPts val="1000"/>
              </a:spcBef>
              <a:spcAft>
                <a:spcPts val="0"/>
              </a:spcAft>
              <a:buClr>
                <a:schemeClr val="lt1"/>
              </a:buClr>
              <a:buSzPts val="1400"/>
              <a:buNone/>
            </a:pPr>
            <a:endParaRPr sz="1400"/>
          </a:p>
        </p:txBody>
      </p:sp>
      <p:pic>
        <p:nvPicPr>
          <p:cNvPr id="553" name="Google Shape;553;p34" descr="Table&#10;&#10;Description automatically generated"/>
          <p:cNvPicPr preferRelativeResize="0"/>
          <p:nvPr/>
        </p:nvPicPr>
        <p:blipFill rotWithShape="1">
          <a:blip r:embed="rId5">
            <a:alphaModFix/>
          </a:blip>
          <a:srcRect/>
          <a:stretch/>
        </p:blipFill>
        <p:spPr>
          <a:xfrm>
            <a:off x="5276090" y="2010530"/>
            <a:ext cx="6269479" cy="2836940"/>
          </a:xfrm>
          <a:prstGeom prst="rect">
            <a:avLst/>
          </a:prstGeom>
          <a:noFill/>
          <a:ln>
            <a:noFill/>
          </a:ln>
          <a:effectLst>
            <a:outerShdw blurRad="76200" dist="63500" dir="5040000" algn="tl" rotWithShape="0">
              <a:srgbClr val="000000">
                <a:alpha val="40784"/>
              </a:srgbClr>
            </a:outerShdw>
          </a:effectLst>
        </p:spPr>
      </p:pic>
      <p:pic>
        <p:nvPicPr>
          <p:cNvPr id="554" name="Google Shape;554;p34"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0"/>
                                        </p:tgtEl>
                                        <p:attrNameLst>
                                          <p:attrName>style.visibility</p:attrName>
                                        </p:attrNameLst>
                                      </p:cBhvr>
                                      <p:to>
                                        <p:strVal val="visible"/>
                                      </p:to>
                                    </p:set>
                                    <p:anim calcmode="lin" valueType="num">
                                      <p:cBhvr additive="base">
                                        <p:cTn id="7" dur="500"/>
                                        <p:tgtEl>
                                          <p:spTgt spid="55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2">
                                            <p:txEl>
                                              <p:pRg st="0" end="0"/>
                                            </p:txEl>
                                          </p:spTgt>
                                        </p:tgtEl>
                                        <p:attrNameLst>
                                          <p:attrName>style.visibility</p:attrName>
                                        </p:attrNameLst>
                                      </p:cBhvr>
                                      <p:to>
                                        <p:strVal val="visible"/>
                                      </p:to>
                                    </p:set>
                                    <p:animEffect transition="in" filter="fade">
                                      <p:cBhvr>
                                        <p:cTn id="12" dur="1000"/>
                                        <p:tgtEl>
                                          <p:spTgt spid="5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2">
                                            <p:txEl>
                                              <p:pRg st="1" end="1"/>
                                            </p:txEl>
                                          </p:spTgt>
                                        </p:tgtEl>
                                        <p:attrNameLst>
                                          <p:attrName>style.visibility</p:attrName>
                                        </p:attrNameLst>
                                      </p:cBhvr>
                                      <p:to>
                                        <p:strVal val="visible"/>
                                      </p:to>
                                    </p:set>
                                    <p:animEffect transition="in" filter="fade">
                                      <p:cBhvr>
                                        <p:cTn id="17" dur="1000"/>
                                        <p:tgtEl>
                                          <p:spTgt spid="5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2">
                                            <p:txEl>
                                              <p:pRg st="2" end="2"/>
                                            </p:txEl>
                                          </p:spTgt>
                                        </p:tgtEl>
                                        <p:attrNameLst>
                                          <p:attrName>style.visibility</p:attrName>
                                        </p:attrNameLst>
                                      </p:cBhvr>
                                      <p:to>
                                        <p:strVal val="visible"/>
                                      </p:to>
                                    </p:set>
                                    <p:animEffect transition="in" filter="fade">
                                      <p:cBhvr>
                                        <p:cTn id="22" dur="1000"/>
                                        <p:tgtEl>
                                          <p:spTgt spid="55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2">
                                            <p:txEl>
                                              <p:pRg st="3" end="3"/>
                                            </p:txEl>
                                          </p:spTgt>
                                        </p:tgtEl>
                                        <p:attrNameLst>
                                          <p:attrName>style.visibility</p:attrName>
                                        </p:attrNameLst>
                                      </p:cBhvr>
                                      <p:to>
                                        <p:strVal val="visible"/>
                                      </p:to>
                                    </p:set>
                                    <p:animEffect transition="in" filter="fade">
                                      <p:cBhvr>
                                        <p:cTn id="27" dur="1000"/>
                                        <p:tgtEl>
                                          <p:spTgt spid="55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52">
                                            <p:txEl>
                                              <p:pRg st="4" end="4"/>
                                            </p:txEl>
                                          </p:spTgt>
                                        </p:tgtEl>
                                        <p:attrNameLst>
                                          <p:attrName>style.visibility</p:attrName>
                                        </p:attrNameLst>
                                      </p:cBhvr>
                                      <p:to>
                                        <p:strVal val="visible"/>
                                      </p:to>
                                    </p:set>
                                    <p:animEffect transition="in" filter="fade">
                                      <p:cBhvr>
                                        <p:cTn id="32" dur="1000"/>
                                        <p:tgtEl>
                                          <p:spTgt spid="55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52">
                                            <p:txEl>
                                              <p:pRg st="5" end="5"/>
                                            </p:txEl>
                                          </p:spTgt>
                                        </p:tgtEl>
                                        <p:attrNameLst>
                                          <p:attrName>style.visibility</p:attrName>
                                        </p:attrNameLst>
                                      </p:cBhvr>
                                      <p:to>
                                        <p:strVal val="visible"/>
                                      </p:to>
                                    </p:set>
                                    <p:animEffect transition="in" filter="fade">
                                      <p:cBhvr>
                                        <p:cTn id="37" dur="1000"/>
                                        <p:tgtEl>
                                          <p:spTgt spid="55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2">
                                            <p:txEl>
                                              <p:pRg st="6" end="6"/>
                                            </p:txEl>
                                          </p:spTgt>
                                        </p:tgtEl>
                                        <p:attrNameLst>
                                          <p:attrName>style.visibility</p:attrName>
                                        </p:attrNameLst>
                                      </p:cBhvr>
                                      <p:to>
                                        <p:strVal val="visible"/>
                                      </p:to>
                                    </p:set>
                                    <p:animEffect transition="in" filter="fade">
                                      <p:cBhvr>
                                        <p:cTn id="42" dur="1000"/>
                                        <p:tgtEl>
                                          <p:spTgt spid="55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52">
                                            <p:txEl>
                                              <p:pRg st="7" end="7"/>
                                            </p:txEl>
                                          </p:spTgt>
                                        </p:tgtEl>
                                        <p:attrNameLst>
                                          <p:attrName>style.visibility</p:attrName>
                                        </p:attrNameLst>
                                      </p:cBhvr>
                                      <p:to>
                                        <p:strVal val="visible"/>
                                      </p:to>
                                    </p:set>
                                    <p:animEffect transition="in" filter="fade">
                                      <p:cBhvr>
                                        <p:cTn id="47" dur="1000"/>
                                        <p:tgtEl>
                                          <p:spTgt spid="55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52">
                                            <p:txEl>
                                              <p:pRg st="8" end="8"/>
                                            </p:txEl>
                                          </p:spTgt>
                                        </p:tgtEl>
                                        <p:attrNameLst>
                                          <p:attrName>style.visibility</p:attrName>
                                        </p:attrNameLst>
                                      </p:cBhvr>
                                      <p:to>
                                        <p:strVal val="visible"/>
                                      </p:to>
                                    </p:set>
                                    <p:animEffect transition="in" filter="fade">
                                      <p:cBhvr>
                                        <p:cTn id="52" dur="1000"/>
                                        <p:tgtEl>
                                          <p:spTgt spid="55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52">
                                            <p:txEl>
                                              <p:pRg st="9" end="9"/>
                                            </p:txEl>
                                          </p:spTgt>
                                        </p:tgtEl>
                                        <p:attrNameLst>
                                          <p:attrName>style.visibility</p:attrName>
                                        </p:attrNameLst>
                                      </p:cBhvr>
                                      <p:to>
                                        <p:strVal val="visible"/>
                                      </p:to>
                                    </p:set>
                                    <p:animEffect transition="in" filter="fade">
                                      <p:cBhvr>
                                        <p:cTn id="57" dur="1000"/>
                                        <p:tgtEl>
                                          <p:spTgt spid="552">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52">
                                            <p:txEl>
                                              <p:pRg st="10" end="10"/>
                                            </p:txEl>
                                          </p:spTgt>
                                        </p:tgtEl>
                                        <p:attrNameLst>
                                          <p:attrName>style.visibility</p:attrName>
                                        </p:attrNameLst>
                                      </p:cBhvr>
                                      <p:to>
                                        <p:strVal val="visible"/>
                                      </p:to>
                                    </p:set>
                                    <p:animEffect transition="in" filter="fade">
                                      <p:cBhvr>
                                        <p:cTn id="62" dur="1000"/>
                                        <p:tgtEl>
                                          <p:spTgt spid="552">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52">
                                            <p:txEl>
                                              <p:pRg st="11" end="11"/>
                                            </p:txEl>
                                          </p:spTgt>
                                        </p:tgtEl>
                                        <p:attrNameLst>
                                          <p:attrName>style.visibility</p:attrName>
                                        </p:attrNameLst>
                                      </p:cBhvr>
                                      <p:to>
                                        <p:strVal val="visible"/>
                                      </p:to>
                                    </p:set>
                                    <p:animEffect transition="in" filter="fade">
                                      <p:cBhvr>
                                        <p:cTn id="67" dur="1000"/>
                                        <p:tgtEl>
                                          <p:spTgt spid="552">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52">
                                            <p:txEl>
                                              <p:pRg st="12" end="12"/>
                                            </p:txEl>
                                          </p:spTgt>
                                        </p:tgtEl>
                                        <p:attrNameLst>
                                          <p:attrName>style.visibility</p:attrName>
                                        </p:attrNameLst>
                                      </p:cBhvr>
                                      <p:to>
                                        <p:strVal val="visible"/>
                                      </p:to>
                                    </p:set>
                                    <p:animEffect transition="in" filter="fade">
                                      <p:cBhvr>
                                        <p:cTn id="72" dur="1000"/>
                                        <p:tgtEl>
                                          <p:spTgt spid="552">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553"/>
                                        </p:tgtEl>
                                        <p:attrNameLst>
                                          <p:attrName>style.visibility</p:attrName>
                                        </p:attrNameLst>
                                      </p:cBhvr>
                                      <p:to>
                                        <p:strVal val="visible"/>
                                      </p:to>
                                    </p:set>
                                    <p:anim calcmode="lin" valueType="num">
                                      <p:cBhvr additive="base">
                                        <p:cTn id="77" dur="500"/>
                                        <p:tgtEl>
                                          <p:spTgt spid="5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5"/>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sp>
        <p:nvSpPr>
          <p:cNvPr id="560" name="Google Shape;560;p35"/>
          <p:cNvSpPr txBox="1">
            <a:spLocks noGrp="1"/>
          </p:cNvSpPr>
          <p:nvPr>
            <p:ph type="body" idx="1"/>
          </p:nvPr>
        </p:nvSpPr>
        <p:spPr>
          <a:xfrm>
            <a:off x="680322" y="2336873"/>
            <a:ext cx="10700851" cy="4188214"/>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002060"/>
              </a:buClr>
              <a:buSzPts val="2400"/>
              <a:buChar char="•"/>
            </a:pPr>
            <a:r>
              <a:rPr lang="en-US" b="1">
                <a:solidFill>
                  <a:srgbClr val="002060"/>
                </a:solidFill>
              </a:rPr>
              <a:t>Non-prime attributes</a:t>
            </a:r>
            <a:r>
              <a:rPr lang="en-US" b="1"/>
              <a:t>: In the given table, all attributes except EMP_ID are nonprime. </a:t>
            </a:r>
            <a:endParaRPr/>
          </a:p>
          <a:p>
            <a:pPr marL="228600" lvl="0" indent="-76200" algn="just" rtl="0">
              <a:lnSpc>
                <a:spcPct val="90000"/>
              </a:lnSpc>
              <a:spcBef>
                <a:spcPts val="1000"/>
              </a:spcBef>
              <a:spcAft>
                <a:spcPts val="0"/>
              </a:spcAft>
              <a:buClr>
                <a:schemeClr val="lt1"/>
              </a:buClr>
              <a:buSzPts val="2400"/>
              <a:buNone/>
            </a:pPr>
            <a:endParaRPr b="1"/>
          </a:p>
          <a:p>
            <a:pPr marL="228600" lvl="0" indent="-228600" algn="just" rtl="0">
              <a:lnSpc>
                <a:spcPct val="90000"/>
              </a:lnSpc>
              <a:spcBef>
                <a:spcPts val="1000"/>
              </a:spcBef>
              <a:spcAft>
                <a:spcPts val="0"/>
              </a:spcAft>
              <a:buClr>
                <a:schemeClr val="lt1"/>
              </a:buClr>
              <a:buSzPts val="2400"/>
              <a:buChar char="•"/>
            </a:pPr>
            <a:r>
              <a:rPr lang="en-US" b="1"/>
              <a:t>Here, EMP_STATE &amp; EMP_CITY dependent on EMP_ZIP and EMP_ZIP dependent on EMP_ID. The non-prime attributes (EMP_STATE, EMP_CITY) are transitively dependent on the super key(EMP_ID). It violates the rule of the third normal form.</a:t>
            </a:r>
            <a:endParaRPr/>
          </a:p>
          <a:p>
            <a:pPr marL="228600" lvl="0" indent="-76200" algn="just" rtl="0">
              <a:lnSpc>
                <a:spcPct val="90000"/>
              </a:lnSpc>
              <a:spcBef>
                <a:spcPts val="1000"/>
              </a:spcBef>
              <a:spcAft>
                <a:spcPts val="0"/>
              </a:spcAft>
              <a:buClr>
                <a:schemeClr val="lt1"/>
              </a:buClr>
              <a:buSzPts val="2400"/>
              <a:buNone/>
            </a:pPr>
            <a:endParaRPr b="1"/>
          </a:p>
          <a:p>
            <a:pPr marL="228600" lvl="0" indent="-228600" algn="just" rtl="0">
              <a:lnSpc>
                <a:spcPct val="90000"/>
              </a:lnSpc>
              <a:spcBef>
                <a:spcPts val="1000"/>
              </a:spcBef>
              <a:spcAft>
                <a:spcPts val="0"/>
              </a:spcAft>
              <a:buClr>
                <a:schemeClr val="lt1"/>
              </a:buClr>
              <a:buSzPts val="2400"/>
              <a:buChar char="•"/>
            </a:pPr>
            <a:r>
              <a:rPr lang="en-US" b="1"/>
              <a:t>That's why we need to move the EMP_CITY and EMP_STATE to the new table, with EMP_ZIP as a Primary key.</a:t>
            </a:r>
            <a:endParaRPr b="1"/>
          </a:p>
        </p:txBody>
      </p:sp>
      <p:pic>
        <p:nvPicPr>
          <p:cNvPr id="561" name="Google Shape;561;p35"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500"/>
                                        <p:tgtEl>
                                          <p:spTgt spid="55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0">
                                            <p:txEl>
                                              <p:pRg st="0" end="0"/>
                                            </p:txEl>
                                          </p:spTgt>
                                        </p:tgtEl>
                                        <p:attrNameLst>
                                          <p:attrName>style.visibility</p:attrName>
                                        </p:attrNameLst>
                                      </p:cBhvr>
                                      <p:to>
                                        <p:strVal val="visible"/>
                                      </p:to>
                                    </p:set>
                                    <p:animEffect transition="in" filter="fade">
                                      <p:cBhvr>
                                        <p:cTn id="12" dur="1000"/>
                                        <p:tgtEl>
                                          <p:spTgt spid="56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0">
                                            <p:txEl>
                                              <p:pRg st="1" end="1"/>
                                            </p:txEl>
                                          </p:spTgt>
                                        </p:tgtEl>
                                        <p:attrNameLst>
                                          <p:attrName>style.visibility</p:attrName>
                                        </p:attrNameLst>
                                      </p:cBhvr>
                                      <p:to>
                                        <p:strVal val="visible"/>
                                      </p:to>
                                    </p:set>
                                    <p:animEffect transition="in" filter="fade">
                                      <p:cBhvr>
                                        <p:cTn id="17" dur="1000"/>
                                        <p:tgtEl>
                                          <p:spTgt spid="56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0">
                                            <p:txEl>
                                              <p:pRg st="2" end="2"/>
                                            </p:txEl>
                                          </p:spTgt>
                                        </p:tgtEl>
                                        <p:attrNameLst>
                                          <p:attrName>style.visibility</p:attrName>
                                        </p:attrNameLst>
                                      </p:cBhvr>
                                      <p:to>
                                        <p:strVal val="visible"/>
                                      </p:to>
                                    </p:set>
                                    <p:animEffect transition="in" filter="fade">
                                      <p:cBhvr>
                                        <p:cTn id="22" dur="1000"/>
                                        <p:tgtEl>
                                          <p:spTgt spid="56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0">
                                            <p:txEl>
                                              <p:pRg st="3" end="3"/>
                                            </p:txEl>
                                          </p:spTgt>
                                        </p:tgtEl>
                                        <p:attrNameLst>
                                          <p:attrName>style.visibility</p:attrName>
                                        </p:attrNameLst>
                                      </p:cBhvr>
                                      <p:to>
                                        <p:strVal val="visible"/>
                                      </p:to>
                                    </p:set>
                                    <p:animEffect transition="in" filter="fade">
                                      <p:cBhvr>
                                        <p:cTn id="27" dur="1000"/>
                                        <p:tgtEl>
                                          <p:spTgt spid="56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0">
                                            <p:txEl>
                                              <p:pRg st="4" end="4"/>
                                            </p:txEl>
                                          </p:spTgt>
                                        </p:tgtEl>
                                        <p:attrNameLst>
                                          <p:attrName>style.visibility</p:attrName>
                                        </p:attrNameLst>
                                      </p:cBhvr>
                                      <p:to>
                                        <p:strVal val="visible"/>
                                      </p:to>
                                    </p:set>
                                    <p:animEffect transition="in" filter="fade">
                                      <p:cBhvr>
                                        <p:cTn id="32" dur="1000"/>
                                        <p:tgtEl>
                                          <p:spTgt spid="5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pic>
        <p:nvPicPr>
          <p:cNvPr id="567" name="Google Shape;567;p36" descr="Table&#10;&#10;Description automatically generated"/>
          <p:cNvPicPr preferRelativeResize="0">
            <a:picLocks noGrp="1"/>
          </p:cNvPicPr>
          <p:nvPr>
            <p:ph type="body" idx="1"/>
          </p:nvPr>
        </p:nvPicPr>
        <p:blipFill rotWithShape="1">
          <a:blip r:embed="rId3">
            <a:alphaModFix/>
          </a:blip>
          <a:srcRect/>
          <a:stretch/>
        </p:blipFill>
        <p:spPr>
          <a:xfrm>
            <a:off x="556970" y="2560154"/>
            <a:ext cx="5204911" cy="3231045"/>
          </a:xfrm>
          <a:prstGeom prst="rect">
            <a:avLst/>
          </a:prstGeom>
          <a:noFill/>
          <a:ln>
            <a:noFill/>
          </a:ln>
        </p:spPr>
      </p:pic>
      <p:pic>
        <p:nvPicPr>
          <p:cNvPr id="568" name="Google Shape;568;p36" descr="Table&#10;&#10;Description automatically generated"/>
          <p:cNvPicPr preferRelativeResize="0"/>
          <p:nvPr/>
        </p:nvPicPr>
        <p:blipFill rotWithShape="1">
          <a:blip r:embed="rId4">
            <a:alphaModFix/>
          </a:blip>
          <a:srcRect/>
          <a:stretch/>
        </p:blipFill>
        <p:spPr>
          <a:xfrm>
            <a:off x="6096000" y="2583017"/>
            <a:ext cx="5387807" cy="3208182"/>
          </a:xfrm>
          <a:prstGeom prst="rect">
            <a:avLst/>
          </a:prstGeom>
          <a:noFill/>
          <a:ln>
            <a:noFill/>
          </a:ln>
        </p:spPr>
      </p:pic>
      <p:pic>
        <p:nvPicPr>
          <p:cNvPr id="569" name="Google Shape;569;p36" descr="Logo&#10;&#10;Description automatically generated"/>
          <p:cNvPicPr preferRelativeResize="0"/>
          <p:nvPr/>
        </p:nvPicPr>
        <p:blipFill rotWithShape="1">
          <a:blip r:embed="rId5">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 calcmode="lin" valueType="num">
                                      <p:cBhvr additive="base">
                                        <p:cTn id="7" dur="500"/>
                                        <p:tgtEl>
                                          <p:spTgt spid="56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fade">
                                      <p:cBhvr>
                                        <p:cTn id="12" dur="1000"/>
                                        <p:tgtEl>
                                          <p:spTgt spid="5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8"/>
                                        </p:tgtEl>
                                        <p:attrNameLst>
                                          <p:attrName>style.visibility</p:attrName>
                                        </p:attrNameLst>
                                      </p:cBhvr>
                                      <p:to>
                                        <p:strVal val="visible"/>
                                      </p:to>
                                    </p:set>
                                    <p:animEffect transition="in" filter="fade">
                                      <p:cBhvr>
                                        <p:cTn id="17" dur="10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573"/>
        <p:cNvGrpSpPr/>
        <p:nvPr/>
      </p:nvGrpSpPr>
      <p:grpSpPr>
        <a:xfrm>
          <a:off x="0" y="0"/>
          <a:ext cx="0" cy="0"/>
          <a:chOff x="0" y="0"/>
          <a:chExt cx="0" cy="0"/>
        </a:xfrm>
      </p:grpSpPr>
      <p:sp>
        <p:nvSpPr>
          <p:cNvPr id="574" name="Google Shape;574;p3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EXAMPLE 2.</a:t>
            </a:r>
            <a:endParaRPr sz="4000" b="1"/>
          </a:p>
        </p:txBody>
      </p:sp>
      <p:sp>
        <p:nvSpPr>
          <p:cNvPr id="575" name="Google Shape;575;p37"/>
          <p:cNvSpPr txBox="1">
            <a:spLocks noGrp="1"/>
          </p:cNvSpPr>
          <p:nvPr>
            <p:ph type="body" idx="1"/>
          </p:nvPr>
        </p:nvSpPr>
        <p:spPr>
          <a:xfrm>
            <a:off x="363984" y="2263806"/>
            <a:ext cx="5069150" cy="435005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i="0"/>
              <a:t>Student table that has student id, student name, subject id, subject name, and address of the student as its columns.</a:t>
            </a:r>
            <a:endParaRPr/>
          </a:p>
          <a:p>
            <a:pPr marL="228600" lvl="0" indent="-101600" algn="just" rtl="0">
              <a:lnSpc>
                <a:spcPct val="90000"/>
              </a:lnSpc>
              <a:spcBef>
                <a:spcPts val="1000"/>
              </a:spcBef>
              <a:spcAft>
                <a:spcPts val="0"/>
              </a:spcAft>
              <a:buClr>
                <a:schemeClr val="lt1"/>
              </a:buClr>
              <a:buSzPts val="2000"/>
              <a:buNone/>
            </a:pPr>
            <a:endParaRPr sz="2000" b="1" i="0"/>
          </a:p>
          <a:p>
            <a:pPr marL="228600" lvl="0" indent="-228600" algn="just" rtl="0">
              <a:lnSpc>
                <a:spcPct val="90000"/>
              </a:lnSpc>
              <a:spcBef>
                <a:spcPts val="1000"/>
              </a:spcBef>
              <a:spcAft>
                <a:spcPts val="0"/>
              </a:spcAft>
              <a:buClr>
                <a:schemeClr val="lt1"/>
              </a:buClr>
              <a:buSzPts val="2000"/>
              <a:buChar char="•"/>
            </a:pPr>
            <a:r>
              <a:rPr lang="en-US" sz="2000" b="1"/>
              <a:t>S</a:t>
            </a:r>
            <a:r>
              <a:rPr lang="en-US" sz="2000" b="1" i="0"/>
              <a:t>tudent table, stu_id determines subid, and subid determines sub. Therefore, stu_id determines sub via subid. This implies that the table possesses a transitive functional dependency, and it does not fulfill the third normal form criteria.</a:t>
            </a:r>
            <a:br>
              <a:rPr lang="en-US" sz="1800"/>
            </a:br>
            <a:endParaRPr sz="1800"/>
          </a:p>
        </p:txBody>
      </p:sp>
      <p:pic>
        <p:nvPicPr>
          <p:cNvPr id="576" name="Google Shape;576;p37" descr="Graphical user interface&#10;&#10;Description automatically generated"/>
          <p:cNvPicPr preferRelativeResize="0"/>
          <p:nvPr/>
        </p:nvPicPr>
        <p:blipFill rotWithShape="1">
          <a:blip r:embed="rId3">
            <a:alphaModFix/>
          </a:blip>
          <a:srcRect/>
          <a:stretch/>
        </p:blipFill>
        <p:spPr>
          <a:xfrm>
            <a:off x="5810981" y="3007360"/>
            <a:ext cx="5880910" cy="2016475"/>
          </a:xfrm>
          <a:prstGeom prst="rect">
            <a:avLst/>
          </a:prstGeom>
          <a:noFill/>
          <a:ln>
            <a:noFill/>
          </a:ln>
          <a:effectLst>
            <a:outerShdw blurRad="76200" dist="63500" dir="5040000" algn="tl" rotWithShape="0">
              <a:srgbClr val="000000">
                <a:alpha val="40784"/>
              </a:srgbClr>
            </a:outerShdw>
          </a:effectLst>
        </p:spPr>
      </p:pic>
      <p:pic>
        <p:nvPicPr>
          <p:cNvPr id="577" name="Google Shape;577;p37"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500"/>
                                        <p:tgtEl>
                                          <p:spTgt spid="5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75">
                                            <p:txEl>
                                              <p:pRg st="0" end="0"/>
                                            </p:txEl>
                                          </p:spTgt>
                                        </p:tgtEl>
                                        <p:attrNameLst>
                                          <p:attrName>style.visibility</p:attrName>
                                        </p:attrNameLst>
                                      </p:cBhvr>
                                      <p:to>
                                        <p:strVal val="visible"/>
                                      </p:to>
                                    </p:set>
                                    <p:anim calcmode="lin" valueType="num">
                                      <p:cBhvr additive="base">
                                        <p:cTn id="12" dur="500"/>
                                        <p:tgtEl>
                                          <p:spTgt spid="5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75">
                                            <p:txEl>
                                              <p:pRg st="1" end="1"/>
                                            </p:txEl>
                                          </p:spTgt>
                                        </p:tgtEl>
                                        <p:attrNameLst>
                                          <p:attrName>style.visibility</p:attrName>
                                        </p:attrNameLst>
                                      </p:cBhvr>
                                      <p:to>
                                        <p:strVal val="visible"/>
                                      </p:to>
                                    </p:set>
                                    <p:anim calcmode="lin" valueType="num">
                                      <p:cBhvr additive="base">
                                        <p:cTn id="17" dur="500"/>
                                        <p:tgtEl>
                                          <p:spTgt spid="5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75">
                                            <p:txEl>
                                              <p:pRg st="2" end="2"/>
                                            </p:txEl>
                                          </p:spTgt>
                                        </p:tgtEl>
                                        <p:attrNameLst>
                                          <p:attrName>style.visibility</p:attrName>
                                        </p:attrNameLst>
                                      </p:cBhvr>
                                      <p:to>
                                        <p:strVal val="visible"/>
                                      </p:to>
                                    </p:set>
                                    <p:anim calcmode="lin" valueType="num">
                                      <p:cBhvr additive="base">
                                        <p:cTn id="22" dur="500"/>
                                        <p:tgtEl>
                                          <p:spTgt spid="5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6"/>
                                        </p:tgtEl>
                                        <p:attrNameLst>
                                          <p:attrName>style.visibility</p:attrName>
                                        </p:attrNameLst>
                                      </p:cBhvr>
                                      <p:to>
                                        <p:strVal val="visible"/>
                                      </p:to>
                                    </p:set>
                                    <p:animEffect transition="in" filter="fade">
                                      <p:cBhvr>
                                        <p:cTn id="27"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581"/>
        <p:cNvGrpSpPr/>
        <p:nvPr/>
      </p:nvGrpSpPr>
      <p:grpSpPr>
        <a:xfrm>
          <a:off x="0" y="0"/>
          <a:ext cx="0" cy="0"/>
          <a:chOff x="0" y="0"/>
          <a:chExt cx="0" cy="0"/>
        </a:xfrm>
      </p:grpSpPr>
      <p:sp>
        <p:nvSpPr>
          <p:cNvPr id="582" name="Google Shape;582;p38"/>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583" name="Google Shape;583;p38"/>
          <p:cNvPicPr preferRelativeResize="0"/>
          <p:nvPr/>
        </p:nvPicPr>
        <p:blipFill rotWithShape="1">
          <a:blip r:embed="rId3">
            <a:alphaModFix amt="10000"/>
          </a:blip>
          <a:srcRect/>
          <a:stretch/>
        </p:blipFill>
        <p:spPr>
          <a:xfrm>
            <a:off x="0" y="0"/>
            <a:ext cx="12192000" cy="6858000"/>
          </a:xfrm>
          <a:prstGeom prst="rect">
            <a:avLst/>
          </a:prstGeom>
          <a:noFill/>
          <a:ln>
            <a:noFill/>
          </a:ln>
        </p:spPr>
      </p:pic>
      <p:sp>
        <p:nvSpPr>
          <p:cNvPr id="584" name="Google Shape;584;p38"/>
          <p:cNvSpPr/>
          <p:nvPr/>
        </p:nvSpPr>
        <p:spPr>
          <a:xfrm>
            <a:off x="2" y="609600"/>
            <a:ext cx="4959094"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txBox="1">
            <a:spLocks noGrp="1"/>
          </p:cNvSpPr>
          <p:nvPr>
            <p:ph type="title"/>
          </p:nvPr>
        </p:nvSpPr>
        <p:spPr>
          <a:xfrm>
            <a:off x="680321" y="753228"/>
            <a:ext cx="4136123"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pic>
        <p:nvPicPr>
          <p:cNvPr id="586" name="Google Shape;586;p38"/>
          <p:cNvPicPr preferRelativeResize="0"/>
          <p:nvPr/>
        </p:nvPicPr>
        <p:blipFill rotWithShape="1">
          <a:blip r:embed="rId4">
            <a:alphaModFix/>
          </a:blip>
          <a:srcRect/>
          <a:stretch/>
        </p:blipFill>
        <p:spPr>
          <a:xfrm>
            <a:off x="2" y="1970241"/>
            <a:ext cx="4956048" cy="199787"/>
          </a:xfrm>
          <a:prstGeom prst="rect">
            <a:avLst/>
          </a:prstGeom>
          <a:noFill/>
          <a:ln>
            <a:noFill/>
          </a:ln>
        </p:spPr>
      </p:pic>
      <p:sp>
        <p:nvSpPr>
          <p:cNvPr id="587" name="Google Shape;587;p38"/>
          <p:cNvSpPr txBox="1">
            <a:spLocks noGrp="1"/>
          </p:cNvSpPr>
          <p:nvPr>
            <p:ph type="body" idx="1"/>
          </p:nvPr>
        </p:nvSpPr>
        <p:spPr>
          <a:xfrm>
            <a:off x="301841" y="2121426"/>
            <a:ext cx="4820575" cy="398334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i="0"/>
              <a:t>Now to change the table to the third normal form, you need to divide the table as shown.</a:t>
            </a:r>
            <a:endParaRPr/>
          </a:p>
          <a:p>
            <a:pPr marL="228600" lvl="0" indent="-101600" algn="just" rtl="0">
              <a:lnSpc>
                <a:spcPct val="90000"/>
              </a:lnSpc>
              <a:spcBef>
                <a:spcPts val="1000"/>
              </a:spcBef>
              <a:spcAft>
                <a:spcPts val="0"/>
              </a:spcAft>
              <a:buClr>
                <a:schemeClr val="lt1"/>
              </a:buClr>
              <a:buSzPts val="2000"/>
              <a:buNone/>
            </a:pPr>
            <a:endParaRPr sz="2000" b="1"/>
          </a:p>
          <a:p>
            <a:pPr marL="228600" lvl="0" indent="-228600" algn="just" rtl="0">
              <a:lnSpc>
                <a:spcPct val="90000"/>
              </a:lnSpc>
              <a:spcBef>
                <a:spcPts val="1000"/>
              </a:spcBef>
              <a:spcAft>
                <a:spcPts val="0"/>
              </a:spcAft>
              <a:buClr>
                <a:schemeClr val="lt1"/>
              </a:buClr>
              <a:buSzPts val="2000"/>
              <a:buChar char="•"/>
            </a:pPr>
            <a:r>
              <a:rPr lang="en-US" sz="2000" b="1" i="0"/>
              <a:t>As you can see in both tables, all the non-key attributes are now fully functional, dependent only on the primary key. In the first table, column names, subid, and addresses only depend on stu_id. In the second table, the sub only depends on subid.</a:t>
            </a:r>
            <a:endParaRPr/>
          </a:p>
          <a:p>
            <a:pPr marL="228600" lvl="0" indent="-114300" algn="l" rtl="0">
              <a:lnSpc>
                <a:spcPct val="90000"/>
              </a:lnSpc>
              <a:spcBef>
                <a:spcPts val="1000"/>
              </a:spcBef>
              <a:spcAft>
                <a:spcPts val="0"/>
              </a:spcAft>
              <a:buClr>
                <a:schemeClr val="lt1"/>
              </a:buClr>
              <a:buSzPts val="1800"/>
              <a:buNone/>
            </a:pPr>
            <a:endParaRPr sz="1800" b="1"/>
          </a:p>
        </p:txBody>
      </p:sp>
      <p:pic>
        <p:nvPicPr>
          <p:cNvPr id="588" name="Google Shape;588;p38" descr="Graphical user interface, table&#10;&#10;Description automatically generated"/>
          <p:cNvPicPr preferRelativeResize="0"/>
          <p:nvPr/>
        </p:nvPicPr>
        <p:blipFill rotWithShape="1">
          <a:blip r:embed="rId5">
            <a:alphaModFix/>
          </a:blip>
          <a:srcRect/>
          <a:stretch/>
        </p:blipFill>
        <p:spPr>
          <a:xfrm>
            <a:off x="5496763" y="1813821"/>
            <a:ext cx="6577761" cy="3501129"/>
          </a:xfrm>
          <a:prstGeom prst="rect">
            <a:avLst/>
          </a:prstGeom>
          <a:noFill/>
          <a:ln>
            <a:noFill/>
          </a:ln>
          <a:effectLst>
            <a:outerShdw blurRad="76200" dist="63500" dir="5040000" algn="tl" rotWithShape="0">
              <a:srgbClr val="000000">
                <a:alpha val="40784"/>
              </a:srgbClr>
            </a:outerShdw>
          </a:effectLst>
        </p:spPr>
      </p:pic>
      <p:pic>
        <p:nvPicPr>
          <p:cNvPr id="589" name="Google Shape;589;p38"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Effect transition="in" filter="fade">
                                      <p:cBhvr>
                                        <p:cTn id="7" dur="500"/>
                                        <p:tgtEl>
                                          <p:spTgt spid="5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7">
                                            <p:txEl>
                                              <p:pRg st="0" end="0"/>
                                            </p:txEl>
                                          </p:spTgt>
                                        </p:tgtEl>
                                        <p:attrNameLst>
                                          <p:attrName>style.visibility</p:attrName>
                                        </p:attrNameLst>
                                      </p:cBhvr>
                                      <p:to>
                                        <p:strVal val="visible"/>
                                      </p:to>
                                    </p:set>
                                    <p:animEffect transition="in" filter="fade">
                                      <p:cBhvr>
                                        <p:cTn id="12" dur="1000"/>
                                        <p:tgtEl>
                                          <p:spTgt spid="5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7">
                                            <p:txEl>
                                              <p:pRg st="1" end="1"/>
                                            </p:txEl>
                                          </p:spTgt>
                                        </p:tgtEl>
                                        <p:attrNameLst>
                                          <p:attrName>style.visibility</p:attrName>
                                        </p:attrNameLst>
                                      </p:cBhvr>
                                      <p:to>
                                        <p:strVal val="visible"/>
                                      </p:to>
                                    </p:set>
                                    <p:animEffect transition="in" filter="fade">
                                      <p:cBhvr>
                                        <p:cTn id="17" dur="1000"/>
                                        <p:tgtEl>
                                          <p:spTgt spid="5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7">
                                            <p:txEl>
                                              <p:pRg st="2" end="2"/>
                                            </p:txEl>
                                          </p:spTgt>
                                        </p:tgtEl>
                                        <p:attrNameLst>
                                          <p:attrName>style.visibility</p:attrName>
                                        </p:attrNameLst>
                                      </p:cBhvr>
                                      <p:to>
                                        <p:strVal val="visible"/>
                                      </p:to>
                                    </p:set>
                                    <p:animEffect transition="in" filter="fade">
                                      <p:cBhvr>
                                        <p:cTn id="22" dur="1000"/>
                                        <p:tgtEl>
                                          <p:spTgt spid="58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7">
                                            <p:txEl>
                                              <p:pRg st="3" end="3"/>
                                            </p:txEl>
                                          </p:spTgt>
                                        </p:tgtEl>
                                        <p:attrNameLst>
                                          <p:attrName>style.visibility</p:attrName>
                                        </p:attrNameLst>
                                      </p:cBhvr>
                                      <p:to>
                                        <p:strVal val="visible"/>
                                      </p:to>
                                    </p:set>
                                    <p:animEffect transition="in" filter="fade">
                                      <p:cBhvr>
                                        <p:cTn id="27" dur="1000"/>
                                        <p:tgtEl>
                                          <p:spTgt spid="58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8"/>
                                        </p:tgtEl>
                                        <p:attrNameLst>
                                          <p:attrName>style.visibility</p:attrName>
                                        </p:attrNameLst>
                                      </p:cBhvr>
                                      <p:to>
                                        <p:strVal val="visible"/>
                                      </p:to>
                                    </p:set>
                                    <p:animEffect transition="in" filter="fade">
                                      <p:cBhvr>
                                        <p:cTn id="32" dur="5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9"/>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Boyce Codd Normal Form (BCNF)</a:t>
            </a:r>
            <a:endParaRPr/>
          </a:p>
        </p:txBody>
      </p:sp>
      <p:sp>
        <p:nvSpPr>
          <p:cNvPr id="595" name="Google Shape;595;p39"/>
          <p:cNvSpPr txBox="1">
            <a:spLocks noGrp="1"/>
          </p:cNvSpPr>
          <p:nvPr>
            <p:ph type="body" idx="1"/>
          </p:nvPr>
        </p:nvSpPr>
        <p:spPr>
          <a:xfrm>
            <a:off x="680321" y="2336873"/>
            <a:ext cx="10541054" cy="425035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400"/>
              <a:buChar char="•"/>
            </a:pPr>
            <a:r>
              <a:rPr lang="en-US" b="1"/>
              <a:t>BCNF is the advanced version of 3NF. </a:t>
            </a:r>
            <a:endParaRPr/>
          </a:p>
          <a:p>
            <a:pPr marL="228600" lvl="0" indent="-76200" algn="just" rtl="0">
              <a:lnSpc>
                <a:spcPct val="90000"/>
              </a:lnSpc>
              <a:spcBef>
                <a:spcPts val="1000"/>
              </a:spcBef>
              <a:spcAft>
                <a:spcPts val="0"/>
              </a:spcAft>
              <a:buClr>
                <a:schemeClr val="lt1"/>
              </a:buClr>
              <a:buSzPts val="2400"/>
              <a:buNone/>
            </a:pPr>
            <a:endParaRPr b="1"/>
          </a:p>
          <a:p>
            <a:pPr marL="228600" lvl="0" indent="-228600" algn="just" rtl="0">
              <a:lnSpc>
                <a:spcPct val="90000"/>
              </a:lnSpc>
              <a:spcBef>
                <a:spcPts val="1000"/>
              </a:spcBef>
              <a:spcAft>
                <a:spcPts val="0"/>
              </a:spcAft>
              <a:buClr>
                <a:schemeClr val="lt1"/>
              </a:buClr>
              <a:buSzPts val="2400"/>
              <a:buChar char="•"/>
            </a:pPr>
            <a:r>
              <a:rPr lang="en-US" b="1"/>
              <a:t>It is stricter than 3NF. </a:t>
            </a:r>
            <a:endParaRPr/>
          </a:p>
          <a:p>
            <a:pPr marL="228600" lvl="0" indent="-76200" algn="just" rtl="0">
              <a:lnSpc>
                <a:spcPct val="90000"/>
              </a:lnSpc>
              <a:spcBef>
                <a:spcPts val="1000"/>
              </a:spcBef>
              <a:spcAft>
                <a:spcPts val="0"/>
              </a:spcAft>
              <a:buClr>
                <a:schemeClr val="lt1"/>
              </a:buClr>
              <a:buSzPts val="2400"/>
              <a:buNone/>
            </a:pPr>
            <a:endParaRPr b="1"/>
          </a:p>
          <a:p>
            <a:pPr marL="228600" lvl="0" indent="-228600" algn="just" rtl="0">
              <a:lnSpc>
                <a:spcPct val="90000"/>
              </a:lnSpc>
              <a:spcBef>
                <a:spcPts val="1000"/>
              </a:spcBef>
              <a:spcAft>
                <a:spcPts val="0"/>
              </a:spcAft>
              <a:buClr>
                <a:schemeClr val="lt1"/>
              </a:buClr>
              <a:buSzPts val="2400"/>
              <a:buChar char="•"/>
            </a:pPr>
            <a:r>
              <a:rPr lang="en-US" b="1"/>
              <a:t> A table is in BCNF if every functional dependency X → Y, X is the super key of the table.</a:t>
            </a:r>
            <a:endParaRPr/>
          </a:p>
          <a:p>
            <a:pPr marL="228600" lvl="0" indent="-76200" algn="just" rtl="0">
              <a:lnSpc>
                <a:spcPct val="90000"/>
              </a:lnSpc>
              <a:spcBef>
                <a:spcPts val="1000"/>
              </a:spcBef>
              <a:spcAft>
                <a:spcPts val="0"/>
              </a:spcAft>
              <a:buClr>
                <a:schemeClr val="lt1"/>
              </a:buClr>
              <a:buSzPts val="2400"/>
              <a:buNone/>
            </a:pPr>
            <a:endParaRPr b="1"/>
          </a:p>
          <a:p>
            <a:pPr marL="228600" lvl="0" indent="-228600" algn="just" rtl="0">
              <a:lnSpc>
                <a:spcPct val="90000"/>
              </a:lnSpc>
              <a:spcBef>
                <a:spcPts val="1000"/>
              </a:spcBef>
              <a:spcAft>
                <a:spcPts val="0"/>
              </a:spcAft>
              <a:buClr>
                <a:schemeClr val="lt1"/>
              </a:buClr>
              <a:buSzPts val="2400"/>
              <a:buChar char="•"/>
            </a:pPr>
            <a:r>
              <a:rPr lang="en-US" b="1"/>
              <a:t> For BCNF, the table should be in 3NF, and for every FD, LHS is super key.</a:t>
            </a:r>
            <a:endParaRPr b="1"/>
          </a:p>
        </p:txBody>
      </p:sp>
      <p:pic>
        <p:nvPicPr>
          <p:cNvPr id="596" name="Google Shape;596;p39"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animEffect transition="in" filter="fade">
                                      <p:cBhvr>
                                        <p:cTn id="7" dur="1000"/>
                                        <p:tgtEl>
                                          <p:spTgt spid="5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xEl>
                                              <p:pRg st="0" end="0"/>
                                            </p:txEl>
                                          </p:spTgt>
                                        </p:tgtEl>
                                        <p:attrNameLst>
                                          <p:attrName>style.visibility</p:attrName>
                                        </p:attrNameLst>
                                      </p:cBhvr>
                                      <p:to>
                                        <p:strVal val="visible"/>
                                      </p:to>
                                    </p:set>
                                    <p:animEffect transition="in" filter="fade">
                                      <p:cBhvr>
                                        <p:cTn id="12" dur="1000"/>
                                        <p:tgtEl>
                                          <p:spTgt spid="5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
                                            <p:txEl>
                                              <p:pRg st="1" end="1"/>
                                            </p:txEl>
                                          </p:spTgt>
                                        </p:tgtEl>
                                        <p:attrNameLst>
                                          <p:attrName>style.visibility</p:attrName>
                                        </p:attrNameLst>
                                      </p:cBhvr>
                                      <p:to>
                                        <p:strVal val="visible"/>
                                      </p:to>
                                    </p:set>
                                    <p:animEffect transition="in" filter="fade">
                                      <p:cBhvr>
                                        <p:cTn id="17" dur="1000"/>
                                        <p:tgtEl>
                                          <p:spTgt spid="59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
                                            <p:txEl>
                                              <p:pRg st="2" end="2"/>
                                            </p:txEl>
                                          </p:spTgt>
                                        </p:tgtEl>
                                        <p:attrNameLst>
                                          <p:attrName>style.visibility</p:attrName>
                                        </p:attrNameLst>
                                      </p:cBhvr>
                                      <p:to>
                                        <p:strVal val="visible"/>
                                      </p:to>
                                    </p:set>
                                    <p:animEffect transition="in" filter="fade">
                                      <p:cBhvr>
                                        <p:cTn id="22" dur="1000"/>
                                        <p:tgtEl>
                                          <p:spTgt spid="59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
                                            <p:txEl>
                                              <p:pRg st="3" end="3"/>
                                            </p:txEl>
                                          </p:spTgt>
                                        </p:tgtEl>
                                        <p:attrNameLst>
                                          <p:attrName>style.visibility</p:attrName>
                                        </p:attrNameLst>
                                      </p:cBhvr>
                                      <p:to>
                                        <p:strVal val="visible"/>
                                      </p:to>
                                    </p:set>
                                    <p:animEffect transition="in" filter="fade">
                                      <p:cBhvr>
                                        <p:cTn id="27" dur="1000"/>
                                        <p:tgtEl>
                                          <p:spTgt spid="59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5">
                                            <p:txEl>
                                              <p:pRg st="4" end="4"/>
                                            </p:txEl>
                                          </p:spTgt>
                                        </p:tgtEl>
                                        <p:attrNameLst>
                                          <p:attrName>style.visibility</p:attrName>
                                        </p:attrNameLst>
                                      </p:cBhvr>
                                      <p:to>
                                        <p:strVal val="visible"/>
                                      </p:to>
                                    </p:set>
                                    <p:animEffect transition="in" filter="fade">
                                      <p:cBhvr>
                                        <p:cTn id="32" dur="1000"/>
                                        <p:tgtEl>
                                          <p:spTgt spid="59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5">
                                            <p:txEl>
                                              <p:pRg st="5" end="5"/>
                                            </p:txEl>
                                          </p:spTgt>
                                        </p:tgtEl>
                                        <p:attrNameLst>
                                          <p:attrName>style.visibility</p:attrName>
                                        </p:attrNameLst>
                                      </p:cBhvr>
                                      <p:to>
                                        <p:strVal val="visible"/>
                                      </p:to>
                                    </p:set>
                                    <p:animEffect transition="in" filter="fade">
                                      <p:cBhvr>
                                        <p:cTn id="37" dur="1000"/>
                                        <p:tgtEl>
                                          <p:spTgt spid="59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95">
                                            <p:txEl>
                                              <p:pRg st="6" end="6"/>
                                            </p:txEl>
                                          </p:spTgt>
                                        </p:tgtEl>
                                        <p:attrNameLst>
                                          <p:attrName>style.visibility</p:attrName>
                                        </p:attrNameLst>
                                      </p:cBhvr>
                                      <p:to>
                                        <p:strVal val="visible"/>
                                      </p:to>
                                    </p:set>
                                    <p:animEffect transition="in" filter="fade">
                                      <p:cBhvr>
                                        <p:cTn id="42" dur="1000"/>
                                        <p:tgtEl>
                                          <p:spTgt spid="5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i="0">
                <a:latin typeface="Trebuchet MS"/>
                <a:ea typeface="Trebuchet MS"/>
                <a:cs typeface="Trebuchet MS"/>
                <a:sym typeface="Trebuchet MS"/>
              </a:rPr>
              <a:t>What is a KEY in SQL?</a:t>
            </a:r>
            <a:endParaRPr sz="4000">
              <a:latin typeface="Trebuchet MS"/>
              <a:ea typeface="Trebuchet MS"/>
              <a:cs typeface="Trebuchet MS"/>
              <a:sym typeface="Trebuchet MS"/>
            </a:endParaRPr>
          </a:p>
        </p:txBody>
      </p:sp>
      <p:sp>
        <p:nvSpPr>
          <p:cNvPr id="244" name="Google Shape;244;p4"/>
          <p:cNvSpPr txBox="1">
            <a:spLocks noGrp="1"/>
          </p:cNvSpPr>
          <p:nvPr>
            <p:ph type="body" idx="1"/>
          </p:nvPr>
        </p:nvSpPr>
        <p:spPr>
          <a:xfrm>
            <a:off x="680321" y="2050742"/>
            <a:ext cx="10700852" cy="480725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rgbClr val="F2F2F2"/>
              </a:buClr>
              <a:buSzPts val="2000"/>
              <a:buChar char="•"/>
            </a:pPr>
            <a:r>
              <a:rPr lang="en-US" sz="2000" b="1" i="0">
                <a:solidFill>
                  <a:srgbClr val="F2F2F2"/>
                </a:solidFill>
              </a:rPr>
              <a:t>Key is a value used to identify the data in records differently. </a:t>
            </a:r>
            <a:endParaRPr/>
          </a:p>
          <a:p>
            <a:pPr marL="228600" lvl="0" indent="-101600" algn="just" rtl="0">
              <a:lnSpc>
                <a:spcPct val="90000"/>
              </a:lnSpc>
              <a:spcBef>
                <a:spcPts val="1000"/>
              </a:spcBef>
              <a:spcAft>
                <a:spcPts val="0"/>
              </a:spcAft>
              <a:buClr>
                <a:schemeClr val="lt1"/>
              </a:buClr>
              <a:buSzPts val="2000"/>
              <a:buNone/>
            </a:pPr>
            <a:endParaRPr sz="2000" b="1" i="0">
              <a:solidFill>
                <a:srgbClr val="F2F2F2"/>
              </a:solidFill>
            </a:endParaRPr>
          </a:p>
          <a:p>
            <a:pPr marL="228600" lvl="0" indent="-228600" algn="just" rtl="0">
              <a:lnSpc>
                <a:spcPct val="90000"/>
              </a:lnSpc>
              <a:spcBef>
                <a:spcPts val="1000"/>
              </a:spcBef>
              <a:spcAft>
                <a:spcPts val="0"/>
              </a:spcAft>
              <a:buClr>
                <a:srgbClr val="F2F2F2"/>
              </a:buClr>
              <a:buSzPts val="2000"/>
              <a:buChar char="•"/>
            </a:pPr>
            <a:r>
              <a:rPr lang="en-US" sz="2000" b="1" i="0">
                <a:solidFill>
                  <a:srgbClr val="F2F2F2"/>
                </a:solidFill>
              </a:rPr>
              <a:t>SQL key is beneficial when there are various columns in the table, and we need to identify a single or group of columns. </a:t>
            </a:r>
            <a:endParaRPr/>
          </a:p>
          <a:p>
            <a:pPr marL="228600" lvl="0" indent="-101600" algn="just" rtl="0">
              <a:lnSpc>
                <a:spcPct val="90000"/>
              </a:lnSpc>
              <a:spcBef>
                <a:spcPts val="1000"/>
              </a:spcBef>
              <a:spcAft>
                <a:spcPts val="0"/>
              </a:spcAft>
              <a:buClr>
                <a:schemeClr val="lt1"/>
              </a:buClr>
              <a:buSzPts val="2000"/>
              <a:buNone/>
            </a:pPr>
            <a:endParaRPr sz="2000" b="1" i="0">
              <a:solidFill>
                <a:srgbClr val="F2F2F2"/>
              </a:solidFill>
            </a:endParaRPr>
          </a:p>
          <a:p>
            <a:pPr marL="228600" lvl="0" indent="-228600" algn="just" rtl="0">
              <a:lnSpc>
                <a:spcPct val="90000"/>
              </a:lnSpc>
              <a:spcBef>
                <a:spcPts val="1000"/>
              </a:spcBef>
              <a:spcAft>
                <a:spcPts val="0"/>
              </a:spcAft>
              <a:buClr>
                <a:srgbClr val="F2F2F2"/>
              </a:buClr>
              <a:buSzPts val="2000"/>
              <a:buChar char="•"/>
            </a:pPr>
            <a:r>
              <a:rPr lang="en-US" sz="2000" b="1" i="0">
                <a:solidFill>
                  <a:srgbClr val="F2F2F2"/>
                </a:solidFill>
              </a:rPr>
              <a:t>SQL KEY helps identify the column </a:t>
            </a:r>
            <a:r>
              <a:rPr lang="en-US" sz="2000" b="1">
                <a:solidFill>
                  <a:srgbClr val="F2F2F2"/>
                </a:solidFill>
              </a:rPr>
              <a:t>that </a:t>
            </a:r>
            <a:r>
              <a:rPr lang="en-US" sz="2000" b="1" i="0">
                <a:solidFill>
                  <a:srgbClr val="F2F2F2"/>
                </a:solidFill>
              </a:rPr>
              <a:t>requires to be extracted from the database. We can also identify duplicate data in the table by using SQL KEY. </a:t>
            </a:r>
            <a:endParaRPr/>
          </a:p>
          <a:p>
            <a:pPr marL="228600" lvl="0" indent="-101600" algn="just" rtl="0">
              <a:lnSpc>
                <a:spcPct val="90000"/>
              </a:lnSpc>
              <a:spcBef>
                <a:spcPts val="1000"/>
              </a:spcBef>
              <a:spcAft>
                <a:spcPts val="0"/>
              </a:spcAft>
              <a:buClr>
                <a:schemeClr val="lt1"/>
              </a:buClr>
              <a:buSzPts val="2000"/>
              <a:buNone/>
            </a:pPr>
            <a:endParaRPr sz="2000" b="1" i="0">
              <a:solidFill>
                <a:srgbClr val="F2F2F2"/>
              </a:solidFill>
            </a:endParaRPr>
          </a:p>
          <a:p>
            <a:pPr marL="228600" lvl="0" indent="-228600" algn="just" rtl="0">
              <a:lnSpc>
                <a:spcPct val="90000"/>
              </a:lnSpc>
              <a:spcBef>
                <a:spcPts val="1000"/>
              </a:spcBef>
              <a:spcAft>
                <a:spcPts val="0"/>
              </a:spcAft>
              <a:buClr>
                <a:srgbClr val="F2F2F2"/>
              </a:buClr>
              <a:buSzPts val="2000"/>
              <a:buChar char="•"/>
            </a:pPr>
            <a:r>
              <a:rPr lang="en-US" sz="2000" b="1" i="0">
                <a:solidFill>
                  <a:srgbClr val="F2F2F2"/>
                </a:solidFill>
              </a:rPr>
              <a:t>The relationships among different tables or columns are established by using the SQL key. These relationships create a difference between the tables or columns.</a:t>
            </a:r>
            <a:endParaRPr/>
          </a:p>
          <a:p>
            <a:pPr marL="0" lvl="0" indent="0" algn="just" rtl="0">
              <a:lnSpc>
                <a:spcPct val="90000"/>
              </a:lnSpc>
              <a:spcBef>
                <a:spcPts val="1000"/>
              </a:spcBef>
              <a:spcAft>
                <a:spcPts val="0"/>
              </a:spcAft>
              <a:buClr>
                <a:srgbClr val="F2F2F2"/>
              </a:buClr>
              <a:buSzPts val="2000"/>
              <a:buNone/>
            </a:pPr>
            <a:r>
              <a:rPr lang="en-US" sz="2000" b="1" i="0">
                <a:solidFill>
                  <a:srgbClr val="F2F2F2"/>
                </a:solidFill>
              </a:rPr>
              <a:t> </a:t>
            </a:r>
            <a:endParaRPr/>
          </a:p>
          <a:p>
            <a:pPr marL="228600" lvl="0" indent="-228600" algn="just" rtl="0">
              <a:lnSpc>
                <a:spcPct val="90000"/>
              </a:lnSpc>
              <a:spcBef>
                <a:spcPts val="1000"/>
              </a:spcBef>
              <a:spcAft>
                <a:spcPts val="0"/>
              </a:spcAft>
              <a:buClr>
                <a:srgbClr val="F2F2F2"/>
              </a:buClr>
              <a:buSzPts val="2000"/>
              <a:buChar char="•"/>
            </a:pPr>
            <a:r>
              <a:rPr lang="en-US" sz="2000" b="1" i="0">
                <a:solidFill>
                  <a:srgbClr val="F2F2F2"/>
                </a:solidFill>
              </a:rPr>
              <a:t>As we know, SQL keys are used to identify columns uniquely, but some columns don’t have a SQL key and can’t be identified with a key. So, these columns are called non-key columns. </a:t>
            </a:r>
            <a:endParaRPr sz="2000" b="1">
              <a:solidFill>
                <a:srgbClr val="F2F2F2"/>
              </a:solidFill>
            </a:endParaRPr>
          </a:p>
        </p:txBody>
      </p:sp>
      <p:pic>
        <p:nvPicPr>
          <p:cNvPr id="245" name="Google Shape;245;p4"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cBhvr additive="base">
                                        <p:cTn id="7" dur="500"/>
                                        <p:tgtEl>
                                          <p:spTgt spid="2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4">
                                            <p:txEl>
                                              <p:pRg st="0" end="0"/>
                                            </p:txEl>
                                          </p:spTgt>
                                        </p:tgtEl>
                                        <p:attrNameLst>
                                          <p:attrName>style.visibility</p:attrName>
                                        </p:attrNameLst>
                                      </p:cBhvr>
                                      <p:to>
                                        <p:strVal val="visible"/>
                                      </p:to>
                                    </p:set>
                                    <p:anim calcmode="lin" valueType="num">
                                      <p:cBhvr additive="base">
                                        <p:cTn id="12" dur="500"/>
                                        <p:tgtEl>
                                          <p:spTgt spid="24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44">
                                            <p:txEl>
                                              <p:pRg st="1" end="1"/>
                                            </p:txEl>
                                          </p:spTgt>
                                        </p:tgtEl>
                                        <p:attrNameLst>
                                          <p:attrName>style.visibility</p:attrName>
                                        </p:attrNameLst>
                                      </p:cBhvr>
                                      <p:to>
                                        <p:strVal val="visible"/>
                                      </p:to>
                                    </p:set>
                                    <p:anim calcmode="lin" valueType="num">
                                      <p:cBhvr additive="base">
                                        <p:cTn id="17" dur="500"/>
                                        <p:tgtEl>
                                          <p:spTgt spid="24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44">
                                            <p:txEl>
                                              <p:pRg st="2" end="2"/>
                                            </p:txEl>
                                          </p:spTgt>
                                        </p:tgtEl>
                                        <p:attrNameLst>
                                          <p:attrName>style.visibility</p:attrName>
                                        </p:attrNameLst>
                                      </p:cBhvr>
                                      <p:to>
                                        <p:strVal val="visible"/>
                                      </p:to>
                                    </p:set>
                                    <p:anim calcmode="lin" valueType="num">
                                      <p:cBhvr additive="base">
                                        <p:cTn id="22" dur="500"/>
                                        <p:tgtEl>
                                          <p:spTgt spid="24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44">
                                            <p:txEl>
                                              <p:pRg st="3" end="3"/>
                                            </p:txEl>
                                          </p:spTgt>
                                        </p:tgtEl>
                                        <p:attrNameLst>
                                          <p:attrName>style.visibility</p:attrName>
                                        </p:attrNameLst>
                                      </p:cBhvr>
                                      <p:to>
                                        <p:strVal val="visible"/>
                                      </p:to>
                                    </p:set>
                                    <p:anim calcmode="lin" valueType="num">
                                      <p:cBhvr additive="base">
                                        <p:cTn id="27" dur="500"/>
                                        <p:tgtEl>
                                          <p:spTgt spid="24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44">
                                            <p:txEl>
                                              <p:pRg st="4" end="4"/>
                                            </p:txEl>
                                          </p:spTgt>
                                        </p:tgtEl>
                                        <p:attrNameLst>
                                          <p:attrName>style.visibility</p:attrName>
                                        </p:attrNameLst>
                                      </p:cBhvr>
                                      <p:to>
                                        <p:strVal val="visible"/>
                                      </p:to>
                                    </p:set>
                                    <p:anim calcmode="lin" valueType="num">
                                      <p:cBhvr additive="base">
                                        <p:cTn id="32" dur="500"/>
                                        <p:tgtEl>
                                          <p:spTgt spid="24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4">
                                            <p:txEl>
                                              <p:pRg st="5" end="5"/>
                                            </p:txEl>
                                          </p:spTgt>
                                        </p:tgtEl>
                                        <p:attrNameLst>
                                          <p:attrName>style.visibility</p:attrName>
                                        </p:attrNameLst>
                                      </p:cBhvr>
                                      <p:to>
                                        <p:strVal val="visible"/>
                                      </p:to>
                                    </p:set>
                                    <p:anim calcmode="lin" valueType="num">
                                      <p:cBhvr additive="base">
                                        <p:cTn id="37" dur="500"/>
                                        <p:tgtEl>
                                          <p:spTgt spid="24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44">
                                            <p:txEl>
                                              <p:pRg st="6" end="6"/>
                                            </p:txEl>
                                          </p:spTgt>
                                        </p:tgtEl>
                                        <p:attrNameLst>
                                          <p:attrName>style.visibility</p:attrName>
                                        </p:attrNameLst>
                                      </p:cBhvr>
                                      <p:to>
                                        <p:strVal val="visible"/>
                                      </p:to>
                                    </p:set>
                                    <p:anim calcmode="lin" valueType="num">
                                      <p:cBhvr additive="base">
                                        <p:cTn id="42" dur="500"/>
                                        <p:tgtEl>
                                          <p:spTgt spid="24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44">
                                            <p:txEl>
                                              <p:pRg st="7" end="7"/>
                                            </p:txEl>
                                          </p:spTgt>
                                        </p:tgtEl>
                                        <p:attrNameLst>
                                          <p:attrName>style.visibility</p:attrName>
                                        </p:attrNameLst>
                                      </p:cBhvr>
                                      <p:to>
                                        <p:strVal val="visible"/>
                                      </p:to>
                                    </p:set>
                                    <p:anim calcmode="lin" valueType="num">
                                      <p:cBhvr additive="base">
                                        <p:cTn id="47" dur="500"/>
                                        <p:tgtEl>
                                          <p:spTgt spid="24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44">
                                            <p:txEl>
                                              <p:pRg st="8" end="8"/>
                                            </p:txEl>
                                          </p:spTgt>
                                        </p:tgtEl>
                                        <p:attrNameLst>
                                          <p:attrName>style.visibility</p:attrName>
                                        </p:attrNameLst>
                                      </p:cBhvr>
                                      <p:to>
                                        <p:strVal val="visible"/>
                                      </p:to>
                                    </p:set>
                                    <p:anim calcmode="lin" valueType="num">
                                      <p:cBhvr additive="base">
                                        <p:cTn id="52" dur="500"/>
                                        <p:tgtEl>
                                          <p:spTgt spid="24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0"/>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sp>
        <p:nvSpPr>
          <p:cNvPr id="602" name="Google Shape;602;p40"/>
          <p:cNvSpPr txBox="1">
            <a:spLocks noGrp="1"/>
          </p:cNvSpPr>
          <p:nvPr>
            <p:ph type="body" idx="1"/>
          </p:nvPr>
        </p:nvSpPr>
        <p:spPr>
          <a:xfrm>
            <a:off x="680321" y="2336873"/>
            <a:ext cx="9613861" cy="413494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C0C0C"/>
              </a:buClr>
              <a:buSzPts val="2400"/>
              <a:buChar char="•"/>
            </a:pPr>
            <a:r>
              <a:rPr lang="en-US" b="1">
                <a:solidFill>
                  <a:srgbClr val="0C0C0C"/>
                </a:solidFill>
              </a:rPr>
              <a:t>Example: </a:t>
            </a:r>
            <a:r>
              <a:rPr lang="en-US" b="1"/>
              <a:t>Let's assume there is a company where employees work in more than one department. </a:t>
            </a:r>
            <a:endParaRPr b="1"/>
          </a:p>
        </p:txBody>
      </p:sp>
      <p:pic>
        <p:nvPicPr>
          <p:cNvPr id="603" name="Google Shape;603;p40" descr="Text&#10;&#10;Description automatically generated"/>
          <p:cNvPicPr preferRelativeResize="0"/>
          <p:nvPr/>
        </p:nvPicPr>
        <p:blipFill rotWithShape="1">
          <a:blip r:embed="rId3">
            <a:alphaModFix/>
          </a:blip>
          <a:srcRect/>
          <a:stretch/>
        </p:blipFill>
        <p:spPr>
          <a:xfrm>
            <a:off x="2272918" y="3884585"/>
            <a:ext cx="6221360" cy="854209"/>
          </a:xfrm>
          <a:prstGeom prst="rect">
            <a:avLst/>
          </a:prstGeom>
          <a:noFill/>
          <a:ln>
            <a:noFill/>
          </a:ln>
        </p:spPr>
      </p:pic>
      <p:pic>
        <p:nvPicPr>
          <p:cNvPr id="604" name="Google Shape;604;p40" descr="Graphical user interface, application, table&#10;&#10;Description automatically generated"/>
          <p:cNvPicPr preferRelativeResize="0"/>
          <p:nvPr/>
        </p:nvPicPr>
        <p:blipFill rotWithShape="1">
          <a:blip r:embed="rId4">
            <a:alphaModFix/>
          </a:blip>
          <a:srcRect/>
          <a:stretch/>
        </p:blipFill>
        <p:spPr>
          <a:xfrm>
            <a:off x="2272917" y="4738793"/>
            <a:ext cx="6221360" cy="1233479"/>
          </a:xfrm>
          <a:prstGeom prst="rect">
            <a:avLst/>
          </a:prstGeom>
          <a:noFill/>
          <a:ln>
            <a:noFill/>
          </a:ln>
        </p:spPr>
      </p:pic>
      <p:pic>
        <p:nvPicPr>
          <p:cNvPr id="605" name="Google Shape;605;p40" descr="Logo&#10;&#10;Description automatically generated"/>
          <p:cNvPicPr preferRelativeResize="0"/>
          <p:nvPr/>
        </p:nvPicPr>
        <p:blipFill rotWithShape="1">
          <a:blip r:embed="rId5">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1"/>
                                        </p:tgtEl>
                                        <p:attrNameLst>
                                          <p:attrName>style.visibility</p:attrName>
                                        </p:attrNameLst>
                                      </p:cBhvr>
                                      <p:to>
                                        <p:strVal val="visible"/>
                                      </p:to>
                                    </p:set>
                                    <p:animEffect transition="in" filter="fade">
                                      <p:cBhvr>
                                        <p:cTn id="7" dur="1000"/>
                                        <p:tgtEl>
                                          <p:spTgt spid="6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2">
                                            <p:txEl>
                                              <p:pRg st="0" end="0"/>
                                            </p:txEl>
                                          </p:spTgt>
                                        </p:tgtEl>
                                        <p:attrNameLst>
                                          <p:attrName>style.visibility</p:attrName>
                                        </p:attrNameLst>
                                      </p:cBhvr>
                                      <p:to>
                                        <p:strVal val="visible"/>
                                      </p:to>
                                    </p:set>
                                    <p:animEffect transition="in" filter="fade">
                                      <p:cBhvr>
                                        <p:cTn id="12" dur="1000"/>
                                        <p:tgtEl>
                                          <p:spTgt spid="60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04"/>
                                        </p:tgtEl>
                                        <p:attrNameLst>
                                          <p:attrName>style.visibility</p:attrName>
                                        </p:attrNameLst>
                                      </p:cBhvr>
                                      <p:to>
                                        <p:strVal val="visible"/>
                                      </p:to>
                                    </p:set>
                                    <p:anim calcmode="lin" valueType="num">
                                      <p:cBhvr additive="base">
                                        <p:cTn id="17" dur="500"/>
                                        <p:tgtEl>
                                          <p:spTgt spid="604"/>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03"/>
                                        </p:tgtEl>
                                        <p:attrNameLst>
                                          <p:attrName>style.visibility</p:attrName>
                                        </p:attrNameLst>
                                      </p:cBhvr>
                                      <p:to>
                                        <p:strVal val="visible"/>
                                      </p:to>
                                    </p:set>
                                    <p:anim calcmode="lin" valueType="num">
                                      <p:cBhvr additive="base">
                                        <p:cTn id="20" dur="500"/>
                                        <p:tgtEl>
                                          <p:spTgt spid="6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41"/>
          <p:cNvSpPr txBox="1">
            <a:spLocks noGrp="1"/>
          </p:cNvSpPr>
          <p:nvPr>
            <p:ph type="title"/>
          </p:nvPr>
        </p:nvSpPr>
        <p:spPr>
          <a:xfrm>
            <a:off x="337351" y="753228"/>
            <a:ext cx="995683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sp>
        <p:nvSpPr>
          <p:cNvPr id="611" name="Google Shape;611;p41"/>
          <p:cNvSpPr txBox="1">
            <a:spLocks noGrp="1"/>
          </p:cNvSpPr>
          <p:nvPr>
            <p:ph type="body" idx="1"/>
          </p:nvPr>
        </p:nvSpPr>
        <p:spPr>
          <a:xfrm>
            <a:off x="680321" y="2139518"/>
            <a:ext cx="10940549" cy="462526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C0C0C"/>
              </a:buClr>
              <a:buSzPts val="2400"/>
              <a:buNone/>
            </a:pPr>
            <a:r>
              <a:rPr lang="en-US" b="1">
                <a:solidFill>
                  <a:srgbClr val="0C0C0C"/>
                </a:solidFill>
              </a:rPr>
              <a:t>In the above table Functional dependencies are as follows:</a:t>
            </a:r>
            <a:endParaRPr b="1">
              <a:solidFill>
                <a:srgbClr val="0C0C0C"/>
              </a:solidFill>
            </a:endParaRPr>
          </a:p>
          <a:p>
            <a:pPr marL="0" lvl="0" indent="0" algn="l" rtl="0">
              <a:lnSpc>
                <a:spcPct val="90000"/>
              </a:lnSpc>
              <a:spcBef>
                <a:spcPts val="1000"/>
              </a:spcBef>
              <a:spcAft>
                <a:spcPts val="0"/>
              </a:spcAft>
              <a:buClr>
                <a:schemeClr val="lt1"/>
              </a:buClr>
              <a:buSzPts val="2400"/>
              <a:buNone/>
            </a:pPr>
            <a:r>
              <a:rPr lang="en-US" b="1"/>
              <a:t>1. EMP_ID → EMP_COUNTRY </a:t>
            </a:r>
            <a:endParaRPr/>
          </a:p>
          <a:p>
            <a:pPr marL="0" lvl="0" indent="0" algn="l" rtl="0">
              <a:lnSpc>
                <a:spcPct val="90000"/>
              </a:lnSpc>
              <a:spcBef>
                <a:spcPts val="1000"/>
              </a:spcBef>
              <a:spcAft>
                <a:spcPts val="0"/>
              </a:spcAft>
              <a:buClr>
                <a:schemeClr val="lt1"/>
              </a:buClr>
              <a:buSzPts val="2400"/>
              <a:buNone/>
            </a:pPr>
            <a:r>
              <a:rPr lang="en-US" b="1"/>
              <a:t>2. EMP_DEPT → {DEPT_TYPE, EMP_DEPT_NO} </a:t>
            </a:r>
            <a:endParaRPr/>
          </a:p>
          <a:p>
            <a:pPr marL="0" lvl="0" indent="0" algn="l" rtl="0">
              <a:lnSpc>
                <a:spcPct val="90000"/>
              </a:lnSpc>
              <a:spcBef>
                <a:spcPts val="1000"/>
              </a:spcBef>
              <a:spcAft>
                <a:spcPts val="0"/>
              </a:spcAft>
              <a:buClr>
                <a:schemeClr val="lt1"/>
              </a:buClr>
              <a:buSzPts val="2400"/>
              <a:buNone/>
            </a:pPr>
            <a:endParaRPr b="1"/>
          </a:p>
          <a:p>
            <a:pPr marL="0" lvl="0" indent="0" algn="l" rtl="0">
              <a:lnSpc>
                <a:spcPct val="90000"/>
              </a:lnSpc>
              <a:spcBef>
                <a:spcPts val="1000"/>
              </a:spcBef>
              <a:spcAft>
                <a:spcPts val="0"/>
              </a:spcAft>
              <a:buClr>
                <a:srgbClr val="0C0C0C"/>
              </a:buClr>
              <a:buSzPts val="2400"/>
              <a:buNone/>
            </a:pPr>
            <a:r>
              <a:rPr lang="en-US" b="1">
                <a:solidFill>
                  <a:srgbClr val="0C0C0C"/>
                </a:solidFill>
              </a:rPr>
              <a:t>Candidate key: </a:t>
            </a:r>
            <a:endParaRPr/>
          </a:p>
          <a:p>
            <a:pPr marL="0" lvl="0" indent="0" algn="l" rtl="0">
              <a:lnSpc>
                <a:spcPct val="90000"/>
              </a:lnSpc>
              <a:spcBef>
                <a:spcPts val="1000"/>
              </a:spcBef>
              <a:spcAft>
                <a:spcPts val="0"/>
              </a:spcAft>
              <a:buClr>
                <a:schemeClr val="lt1"/>
              </a:buClr>
              <a:buSzPts val="2400"/>
              <a:buNone/>
            </a:pPr>
            <a:r>
              <a:rPr lang="en-US" b="1"/>
              <a:t>{EMP-ID, EMP-DEPT}</a:t>
            </a:r>
            <a:endParaRPr/>
          </a:p>
          <a:p>
            <a:pPr marL="0" lvl="0" indent="0" algn="l" rtl="0">
              <a:lnSpc>
                <a:spcPct val="90000"/>
              </a:lnSpc>
              <a:spcBef>
                <a:spcPts val="1000"/>
              </a:spcBef>
              <a:spcAft>
                <a:spcPts val="0"/>
              </a:spcAft>
              <a:buClr>
                <a:schemeClr val="lt1"/>
              </a:buClr>
              <a:buSzPts val="2400"/>
              <a:buNone/>
            </a:pPr>
            <a:endParaRPr b="1"/>
          </a:p>
          <a:p>
            <a:pPr marL="228600" lvl="0" indent="-228600" algn="l" rtl="0">
              <a:lnSpc>
                <a:spcPct val="90000"/>
              </a:lnSpc>
              <a:spcBef>
                <a:spcPts val="1000"/>
              </a:spcBef>
              <a:spcAft>
                <a:spcPts val="0"/>
              </a:spcAft>
              <a:buClr>
                <a:schemeClr val="lt1"/>
              </a:buClr>
              <a:buSzPts val="2400"/>
              <a:buChar char="•"/>
            </a:pPr>
            <a:r>
              <a:rPr lang="en-US" b="1"/>
              <a:t>The table is not in BCNF because neither EMP_DEPT nor EMP_ID alone are keys</a:t>
            </a:r>
            <a:endParaRPr b="1"/>
          </a:p>
          <a:p>
            <a:pPr marL="228600" lvl="0" indent="-228600" algn="l" rtl="0">
              <a:lnSpc>
                <a:spcPct val="90000"/>
              </a:lnSpc>
              <a:spcBef>
                <a:spcPts val="1000"/>
              </a:spcBef>
              <a:spcAft>
                <a:spcPts val="0"/>
              </a:spcAft>
              <a:buClr>
                <a:schemeClr val="lt1"/>
              </a:buClr>
              <a:buSzPts val="2400"/>
              <a:buChar char="•"/>
            </a:pPr>
            <a:r>
              <a:rPr lang="en-US" b="1"/>
              <a:t>To convert the given table into BCNF, we decompose it into three tables.</a:t>
            </a:r>
            <a:endParaRPr b="1"/>
          </a:p>
          <a:p>
            <a:pPr marL="0" lvl="0" indent="0" algn="l" rtl="0">
              <a:lnSpc>
                <a:spcPct val="90000"/>
              </a:lnSpc>
              <a:spcBef>
                <a:spcPts val="1000"/>
              </a:spcBef>
              <a:spcAft>
                <a:spcPts val="0"/>
              </a:spcAft>
              <a:buClr>
                <a:schemeClr val="lt1"/>
              </a:buClr>
              <a:buSzPts val="2400"/>
              <a:buNone/>
            </a:pPr>
            <a:endParaRPr/>
          </a:p>
        </p:txBody>
      </p:sp>
      <p:pic>
        <p:nvPicPr>
          <p:cNvPr id="612" name="Google Shape;612;p41"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Effect transition="in" filter="fade">
                                      <p:cBhvr>
                                        <p:cTn id="7" dur="1000"/>
                                        <p:tgtEl>
                                          <p:spTgt spid="6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1">
                                            <p:txEl>
                                              <p:pRg st="0" end="0"/>
                                            </p:txEl>
                                          </p:spTgt>
                                        </p:tgtEl>
                                        <p:attrNameLst>
                                          <p:attrName>style.visibility</p:attrName>
                                        </p:attrNameLst>
                                      </p:cBhvr>
                                      <p:to>
                                        <p:strVal val="visible"/>
                                      </p:to>
                                    </p:set>
                                    <p:animEffect transition="in" filter="fade">
                                      <p:cBhvr>
                                        <p:cTn id="12" dur="1000"/>
                                        <p:tgtEl>
                                          <p:spTgt spid="6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1">
                                            <p:txEl>
                                              <p:pRg st="1" end="1"/>
                                            </p:txEl>
                                          </p:spTgt>
                                        </p:tgtEl>
                                        <p:attrNameLst>
                                          <p:attrName>style.visibility</p:attrName>
                                        </p:attrNameLst>
                                      </p:cBhvr>
                                      <p:to>
                                        <p:strVal val="visible"/>
                                      </p:to>
                                    </p:set>
                                    <p:animEffect transition="in" filter="fade">
                                      <p:cBhvr>
                                        <p:cTn id="17" dur="1000"/>
                                        <p:tgtEl>
                                          <p:spTgt spid="6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1">
                                            <p:txEl>
                                              <p:pRg st="2" end="2"/>
                                            </p:txEl>
                                          </p:spTgt>
                                        </p:tgtEl>
                                        <p:attrNameLst>
                                          <p:attrName>style.visibility</p:attrName>
                                        </p:attrNameLst>
                                      </p:cBhvr>
                                      <p:to>
                                        <p:strVal val="visible"/>
                                      </p:to>
                                    </p:set>
                                    <p:animEffect transition="in" filter="fade">
                                      <p:cBhvr>
                                        <p:cTn id="22" dur="1000"/>
                                        <p:tgtEl>
                                          <p:spTgt spid="6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1">
                                            <p:txEl>
                                              <p:pRg st="3" end="3"/>
                                            </p:txEl>
                                          </p:spTgt>
                                        </p:tgtEl>
                                        <p:attrNameLst>
                                          <p:attrName>style.visibility</p:attrName>
                                        </p:attrNameLst>
                                      </p:cBhvr>
                                      <p:to>
                                        <p:strVal val="visible"/>
                                      </p:to>
                                    </p:set>
                                    <p:animEffect transition="in" filter="fade">
                                      <p:cBhvr>
                                        <p:cTn id="27" dur="1000"/>
                                        <p:tgtEl>
                                          <p:spTgt spid="6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1">
                                            <p:txEl>
                                              <p:pRg st="4" end="4"/>
                                            </p:txEl>
                                          </p:spTgt>
                                        </p:tgtEl>
                                        <p:attrNameLst>
                                          <p:attrName>style.visibility</p:attrName>
                                        </p:attrNameLst>
                                      </p:cBhvr>
                                      <p:to>
                                        <p:strVal val="visible"/>
                                      </p:to>
                                    </p:set>
                                    <p:animEffect transition="in" filter="fade">
                                      <p:cBhvr>
                                        <p:cTn id="32" dur="1000"/>
                                        <p:tgtEl>
                                          <p:spTgt spid="6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1">
                                            <p:txEl>
                                              <p:pRg st="5" end="5"/>
                                            </p:txEl>
                                          </p:spTgt>
                                        </p:tgtEl>
                                        <p:attrNameLst>
                                          <p:attrName>style.visibility</p:attrName>
                                        </p:attrNameLst>
                                      </p:cBhvr>
                                      <p:to>
                                        <p:strVal val="visible"/>
                                      </p:to>
                                    </p:set>
                                    <p:animEffect transition="in" filter="fade">
                                      <p:cBhvr>
                                        <p:cTn id="37" dur="1000"/>
                                        <p:tgtEl>
                                          <p:spTgt spid="61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1">
                                            <p:txEl>
                                              <p:pRg st="6" end="6"/>
                                            </p:txEl>
                                          </p:spTgt>
                                        </p:tgtEl>
                                        <p:attrNameLst>
                                          <p:attrName>style.visibility</p:attrName>
                                        </p:attrNameLst>
                                      </p:cBhvr>
                                      <p:to>
                                        <p:strVal val="visible"/>
                                      </p:to>
                                    </p:set>
                                    <p:animEffect transition="in" filter="fade">
                                      <p:cBhvr>
                                        <p:cTn id="42" dur="1000"/>
                                        <p:tgtEl>
                                          <p:spTgt spid="61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11">
                                            <p:txEl>
                                              <p:pRg st="7" end="7"/>
                                            </p:txEl>
                                          </p:spTgt>
                                        </p:tgtEl>
                                        <p:attrNameLst>
                                          <p:attrName>style.visibility</p:attrName>
                                        </p:attrNameLst>
                                      </p:cBhvr>
                                      <p:to>
                                        <p:strVal val="visible"/>
                                      </p:to>
                                    </p:set>
                                    <p:animEffect transition="in" filter="fade">
                                      <p:cBhvr>
                                        <p:cTn id="47" dur="1000"/>
                                        <p:tgtEl>
                                          <p:spTgt spid="61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11">
                                            <p:txEl>
                                              <p:pRg st="8" end="8"/>
                                            </p:txEl>
                                          </p:spTgt>
                                        </p:tgtEl>
                                        <p:attrNameLst>
                                          <p:attrName>style.visibility</p:attrName>
                                        </p:attrNameLst>
                                      </p:cBhvr>
                                      <p:to>
                                        <p:strVal val="visible"/>
                                      </p:to>
                                    </p:set>
                                    <p:animEffect transition="in" filter="fade">
                                      <p:cBhvr>
                                        <p:cTn id="52" dur="1000"/>
                                        <p:tgtEl>
                                          <p:spTgt spid="611">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11">
                                            <p:txEl>
                                              <p:pRg st="9" end="9"/>
                                            </p:txEl>
                                          </p:spTgt>
                                        </p:tgtEl>
                                        <p:attrNameLst>
                                          <p:attrName>style.visibility</p:attrName>
                                        </p:attrNameLst>
                                      </p:cBhvr>
                                      <p:to>
                                        <p:strVal val="visible"/>
                                      </p:to>
                                    </p:set>
                                    <p:animEffect transition="in" filter="fade">
                                      <p:cBhvr>
                                        <p:cTn id="57" dur="1000"/>
                                        <p:tgtEl>
                                          <p:spTgt spid="6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pic>
        <p:nvPicPr>
          <p:cNvPr id="618" name="Google Shape;618;p42" descr="Table&#10;&#10;Description automatically generated"/>
          <p:cNvPicPr preferRelativeResize="0"/>
          <p:nvPr/>
        </p:nvPicPr>
        <p:blipFill rotWithShape="1">
          <a:blip r:embed="rId3">
            <a:alphaModFix/>
          </a:blip>
          <a:srcRect/>
          <a:stretch/>
        </p:blipFill>
        <p:spPr>
          <a:xfrm>
            <a:off x="6483045" y="2044142"/>
            <a:ext cx="5410669" cy="2127808"/>
          </a:xfrm>
          <a:prstGeom prst="rect">
            <a:avLst/>
          </a:prstGeom>
          <a:noFill/>
          <a:ln>
            <a:noFill/>
          </a:ln>
        </p:spPr>
      </p:pic>
      <p:pic>
        <p:nvPicPr>
          <p:cNvPr id="619" name="Google Shape;619;p42"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pic>
        <p:nvPicPr>
          <p:cNvPr id="620" name="Google Shape;620;p42" descr="Table&#10;&#10;Description automatically generated"/>
          <p:cNvPicPr preferRelativeResize="0">
            <a:picLocks noGrp="1"/>
          </p:cNvPicPr>
          <p:nvPr>
            <p:ph type="body" idx="1"/>
          </p:nvPr>
        </p:nvPicPr>
        <p:blipFill rotWithShape="1">
          <a:blip r:embed="rId5">
            <a:alphaModFix/>
          </a:blip>
          <a:srcRect/>
          <a:stretch/>
        </p:blipFill>
        <p:spPr>
          <a:xfrm>
            <a:off x="495396" y="2290420"/>
            <a:ext cx="5772239" cy="1526977"/>
          </a:xfrm>
          <a:prstGeom prst="rect">
            <a:avLst/>
          </a:prstGeom>
          <a:noFill/>
          <a:ln>
            <a:noFill/>
          </a:ln>
        </p:spPr>
      </p:pic>
      <p:pic>
        <p:nvPicPr>
          <p:cNvPr id="621" name="Google Shape;621;p42" descr="Table&#10;&#10;Description automatically generated"/>
          <p:cNvPicPr preferRelativeResize="0"/>
          <p:nvPr/>
        </p:nvPicPr>
        <p:blipFill rotWithShape="1">
          <a:blip r:embed="rId6">
            <a:alphaModFix/>
          </a:blip>
          <a:srcRect/>
          <a:stretch/>
        </p:blipFill>
        <p:spPr>
          <a:xfrm>
            <a:off x="2270825" y="4308700"/>
            <a:ext cx="6768400" cy="243861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7"/>
                                        </p:tgtEl>
                                        <p:attrNameLst>
                                          <p:attrName>style.visibility</p:attrName>
                                        </p:attrNameLst>
                                      </p:cBhvr>
                                      <p:to>
                                        <p:strVal val="visible"/>
                                      </p:to>
                                    </p:set>
                                    <p:anim calcmode="lin" valueType="num">
                                      <p:cBhvr additive="base">
                                        <p:cTn id="7" dur="500"/>
                                        <p:tgtEl>
                                          <p:spTgt spid="61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0"/>
                                        </p:tgtEl>
                                        <p:attrNameLst>
                                          <p:attrName>style.visibility</p:attrName>
                                        </p:attrNameLst>
                                      </p:cBhvr>
                                      <p:to>
                                        <p:strVal val="visible"/>
                                      </p:to>
                                    </p:set>
                                    <p:animEffect transition="in" filter="fade">
                                      <p:cBhvr>
                                        <p:cTn id="12" dur="1000"/>
                                        <p:tgtEl>
                                          <p:spTgt spid="6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8"/>
                                        </p:tgtEl>
                                        <p:attrNameLst>
                                          <p:attrName>style.visibility</p:attrName>
                                        </p:attrNameLst>
                                      </p:cBhvr>
                                      <p:to>
                                        <p:strVal val="visible"/>
                                      </p:to>
                                    </p:set>
                                    <p:animEffect transition="in" filter="fade">
                                      <p:cBhvr>
                                        <p:cTn id="17" dur="500"/>
                                        <p:tgtEl>
                                          <p:spTgt spid="6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1"/>
                                        </p:tgtEl>
                                        <p:attrNameLst>
                                          <p:attrName>style.visibility</p:attrName>
                                        </p:attrNameLst>
                                      </p:cBhvr>
                                      <p:to>
                                        <p:strVal val="visible"/>
                                      </p:to>
                                    </p:set>
                                    <p:animEffect transition="in" filter="fade">
                                      <p:cBhvr>
                                        <p:cTn id="22"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sp>
        <p:nvSpPr>
          <p:cNvPr id="627" name="Google Shape;627;p43"/>
          <p:cNvSpPr txBox="1">
            <a:spLocks noGrp="1"/>
          </p:cNvSpPr>
          <p:nvPr>
            <p:ph type="body" idx="1"/>
          </p:nvPr>
        </p:nvSpPr>
        <p:spPr>
          <a:xfrm>
            <a:off x="680321" y="2336873"/>
            <a:ext cx="10629830" cy="4294746"/>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rgbClr val="0C0C0C"/>
              </a:buClr>
              <a:buSzPct val="100000"/>
              <a:buNone/>
            </a:pPr>
            <a:r>
              <a:rPr lang="en-US" b="1">
                <a:solidFill>
                  <a:srgbClr val="0C0C0C"/>
                </a:solidFill>
              </a:rPr>
              <a:t>Functional dependencies:</a:t>
            </a:r>
            <a:endParaRPr/>
          </a:p>
          <a:p>
            <a:pPr marL="0" lvl="0" indent="0" algn="just" rtl="0">
              <a:lnSpc>
                <a:spcPct val="90000"/>
              </a:lnSpc>
              <a:spcBef>
                <a:spcPts val="1000"/>
              </a:spcBef>
              <a:spcAft>
                <a:spcPts val="0"/>
              </a:spcAft>
              <a:buClr>
                <a:schemeClr val="lt1"/>
              </a:buClr>
              <a:buSzPct val="100000"/>
              <a:buNone/>
            </a:pPr>
            <a:endParaRPr b="1">
              <a:solidFill>
                <a:srgbClr val="0C0C0C"/>
              </a:solidFill>
            </a:endParaRPr>
          </a:p>
          <a:p>
            <a:pPr marL="228600" lvl="0" indent="-228600" algn="just" rtl="0">
              <a:lnSpc>
                <a:spcPct val="90000"/>
              </a:lnSpc>
              <a:spcBef>
                <a:spcPts val="1000"/>
              </a:spcBef>
              <a:spcAft>
                <a:spcPts val="0"/>
              </a:spcAft>
              <a:buClr>
                <a:schemeClr val="lt1"/>
              </a:buClr>
              <a:buSzPct val="100000"/>
              <a:buChar char="•"/>
            </a:pPr>
            <a:r>
              <a:rPr lang="en-US" b="1"/>
              <a:t> EMP_ID → EMP_COUNTRY </a:t>
            </a:r>
            <a:endParaRPr/>
          </a:p>
          <a:p>
            <a:pPr marL="228600" lvl="0" indent="-228600" algn="just" rtl="0">
              <a:lnSpc>
                <a:spcPct val="90000"/>
              </a:lnSpc>
              <a:spcBef>
                <a:spcPts val="1000"/>
              </a:spcBef>
              <a:spcAft>
                <a:spcPts val="0"/>
              </a:spcAft>
              <a:buClr>
                <a:schemeClr val="lt1"/>
              </a:buClr>
              <a:buSzPct val="100000"/>
              <a:buChar char="•"/>
            </a:pPr>
            <a:r>
              <a:rPr lang="en-US" b="1"/>
              <a:t>EMP_DEPT → {DEPT_TYPE, EMP_DEPT_NO}</a:t>
            </a:r>
            <a:endParaRPr/>
          </a:p>
          <a:p>
            <a:pPr marL="228600" lvl="0" indent="-87629" algn="just" rtl="0">
              <a:lnSpc>
                <a:spcPct val="90000"/>
              </a:lnSpc>
              <a:spcBef>
                <a:spcPts val="1000"/>
              </a:spcBef>
              <a:spcAft>
                <a:spcPts val="0"/>
              </a:spcAft>
              <a:buClr>
                <a:schemeClr val="lt1"/>
              </a:buClr>
              <a:buSzPct val="100000"/>
              <a:buNone/>
            </a:pPr>
            <a:endParaRPr b="1"/>
          </a:p>
          <a:p>
            <a:pPr marL="0" lvl="0" indent="0" algn="just" rtl="0">
              <a:lnSpc>
                <a:spcPct val="90000"/>
              </a:lnSpc>
              <a:spcBef>
                <a:spcPts val="1000"/>
              </a:spcBef>
              <a:spcAft>
                <a:spcPts val="0"/>
              </a:spcAft>
              <a:buClr>
                <a:srgbClr val="0C0C0C"/>
              </a:buClr>
              <a:buSzPct val="100000"/>
              <a:buNone/>
            </a:pPr>
            <a:r>
              <a:rPr lang="en-US" b="1">
                <a:solidFill>
                  <a:srgbClr val="0C0C0C"/>
                </a:solidFill>
              </a:rPr>
              <a:t>Candidate keys:</a:t>
            </a:r>
            <a:endParaRPr/>
          </a:p>
          <a:p>
            <a:pPr marL="228600" lvl="0" indent="-228600" algn="just" rtl="0">
              <a:lnSpc>
                <a:spcPct val="90000"/>
              </a:lnSpc>
              <a:spcBef>
                <a:spcPts val="1000"/>
              </a:spcBef>
              <a:spcAft>
                <a:spcPts val="0"/>
              </a:spcAft>
              <a:buClr>
                <a:schemeClr val="lt1"/>
              </a:buClr>
              <a:buSzPct val="100000"/>
              <a:buChar char="•"/>
            </a:pPr>
            <a:r>
              <a:rPr lang="en-US" b="1"/>
              <a:t> For the first table: EMP_ID </a:t>
            </a:r>
            <a:endParaRPr/>
          </a:p>
          <a:p>
            <a:pPr marL="228600" lvl="0" indent="-228600" algn="just" rtl="0">
              <a:lnSpc>
                <a:spcPct val="90000"/>
              </a:lnSpc>
              <a:spcBef>
                <a:spcPts val="1000"/>
              </a:spcBef>
              <a:spcAft>
                <a:spcPts val="0"/>
              </a:spcAft>
              <a:buClr>
                <a:schemeClr val="lt1"/>
              </a:buClr>
              <a:buSzPct val="100000"/>
              <a:buChar char="•"/>
            </a:pPr>
            <a:r>
              <a:rPr lang="en-US" b="1"/>
              <a:t>For the second table: EMP_DEPT </a:t>
            </a:r>
            <a:endParaRPr/>
          </a:p>
          <a:p>
            <a:pPr marL="228600" lvl="0" indent="-228600" algn="just" rtl="0">
              <a:lnSpc>
                <a:spcPct val="90000"/>
              </a:lnSpc>
              <a:spcBef>
                <a:spcPts val="1000"/>
              </a:spcBef>
              <a:spcAft>
                <a:spcPts val="0"/>
              </a:spcAft>
              <a:buClr>
                <a:schemeClr val="lt1"/>
              </a:buClr>
              <a:buSzPct val="100000"/>
              <a:buChar char="•"/>
            </a:pPr>
            <a:r>
              <a:rPr lang="en-US" b="1"/>
              <a:t>For the third table: {EMP_ID, EMP_DEPT} </a:t>
            </a:r>
            <a:endParaRPr/>
          </a:p>
          <a:p>
            <a:pPr marL="228600" lvl="0" indent="-228600" algn="just" rtl="0">
              <a:lnSpc>
                <a:spcPct val="90000"/>
              </a:lnSpc>
              <a:spcBef>
                <a:spcPts val="1000"/>
              </a:spcBef>
              <a:spcAft>
                <a:spcPts val="0"/>
              </a:spcAft>
              <a:buClr>
                <a:schemeClr val="lt1"/>
              </a:buClr>
              <a:buSzPct val="100000"/>
              <a:buChar char="•"/>
            </a:pPr>
            <a:r>
              <a:rPr lang="en-US" b="1"/>
              <a:t>Now, this is in BCNF because the left side part of both the functional dependencies is key.</a:t>
            </a:r>
            <a:endParaRPr b="1"/>
          </a:p>
        </p:txBody>
      </p:sp>
      <p:pic>
        <p:nvPicPr>
          <p:cNvPr id="628" name="Google Shape;628;p43"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fade">
                                      <p:cBhvr>
                                        <p:cTn id="7" dur="1000"/>
                                        <p:tgtEl>
                                          <p:spTgt spid="6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7">
                                            <p:txEl>
                                              <p:pRg st="0" end="0"/>
                                            </p:txEl>
                                          </p:spTgt>
                                        </p:tgtEl>
                                        <p:attrNameLst>
                                          <p:attrName>style.visibility</p:attrName>
                                        </p:attrNameLst>
                                      </p:cBhvr>
                                      <p:to>
                                        <p:strVal val="visible"/>
                                      </p:to>
                                    </p:set>
                                    <p:animEffect transition="in" filter="fade">
                                      <p:cBhvr>
                                        <p:cTn id="12" dur="500"/>
                                        <p:tgtEl>
                                          <p:spTgt spid="6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7">
                                            <p:txEl>
                                              <p:pRg st="1" end="1"/>
                                            </p:txEl>
                                          </p:spTgt>
                                        </p:tgtEl>
                                        <p:attrNameLst>
                                          <p:attrName>style.visibility</p:attrName>
                                        </p:attrNameLst>
                                      </p:cBhvr>
                                      <p:to>
                                        <p:strVal val="visible"/>
                                      </p:to>
                                    </p:set>
                                    <p:animEffect transition="in" filter="fade">
                                      <p:cBhvr>
                                        <p:cTn id="17" dur="500"/>
                                        <p:tgtEl>
                                          <p:spTgt spid="6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7">
                                            <p:txEl>
                                              <p:pRg st="2" end="2"/>
                                            </p:txEl>
                                          </p:spTgt>
                                        </p:tgtEl>
                                        <p:attrNameLst>
                                          <p:attrName>style.visibility</p:attrName>
                                        </p:attrNameLst>
                                      </p:cBhvr>
                                      <p:to>
                                        <p:strVal val="visible"/>
                                      </p:to>
                                    </p:set>
                                    <p:animEffect transition="in" filter="fade">
                                      <p:cBhvr>
                                        <p:cTn id="22" dur="500"/>
                                        <p:tgtEl>
                                          <p:spTgt spid="62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7">
                                            <p:txEl>
                                              <p:pRg st="3" end="3"/>
                                            </p:txEl>
                                          </p:spTgt>
                                        </p:tgtEl>
                                        <p:attrNameLst>
                                          <p:attrName>style.visibility</p:attrName>
                                        </p:attrNameLst>
                                      </p:cBhvr>
                                      <p:to>
                                        <p:strVal val="visible"/>
                                      </p:to>
                                    </p:set>
                                    <p:animEffect transition="in" filter="fade">
                                      <p:cBhvr>
                                        <p:cTn id="27" dur="500"/>
                                        <p:tgtEl>
                                          <p:spTgt spid="62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7">
                                            <p:txEl>
                                              <p:pRg st="4" end="4"/>
                                            </p:txEl>
                                          </p:spTgt>
                                        </p:tgtEl>
                                        <p:attrNameLst>
                                          <p:attrName>style.visibility</p:attrName>
                                        </p:attrNameLst>
                                      </p:cBhvr>
                                      <p:to>
                                        <p:strVal val="visible"/>
                                      </p:to>
                                    </p:set>
                                    <p:animEffect transition="in" filter="fade">
                                      <p:cBhvr>
                                        <p:cTn id="32" dur="500"/>
                                        <p:tgtEl>
                                          <p:spTgt spid="62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7">
                                            <p:txEl>
                                              <p:pRg st="5" end="5"/>
                                            </p:txEl>
                                          </p:spTgt>
                                        </p:tgtEl>
                                        <p:attrNameLst>
                                          <p:attrName>style.visibility</p:attrName>
                                        </p:attrNameLst>
                                      </p:cBhvr>
                                      <p:to>
                                        <p:strVal val="visible"/>
                                      </p:to>
                                    </p:set>
                                    <p:animEffect transition="in" filter="fade">
                                      <p:cBhvr>
                                        <p:cTn id="37" dur="500"/>
                                        <p:tgtEl>
                                          <p:spTgt spid="62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7">
                                            <p:txEl>
                                              <p:pRg st="6" end="6"/>
                                            </p:txEl>
                                          </p:spTgt>
                                        </p:tgtEl>
                                        <p:attrNameLst>
                                          <p:attrName>style.visibility</p:attrName>
                                        </p:attrNameLst>
                                      </p:cBhvr>
                                      <p:to>
                                        <p:strVal val="visible"/>
                                      </p:to>
                                    </p:set>
                                    <p:animEffect transition="in" filter="fade">
                                      <p:cBhvr>
                                        <p:cTn id="42" dur="500"/>
                                        <p:tgtEl>
                                          <p:spTgt spid="62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7">
                                            <p:txEl>
                                              <p:pRg st="7" end="7"/>
                                            </p:txEl>
                                          </p:spTgt>
                                        </p:tgtEl>
                                        <p:attrNameLst>
                                          <p:attrName>style.visibility</p:attrName>
                                        </p:attrNameLst>
                                      </p:cBhvr>
                                      <p:to>
                                        <p:strVal val="visible"/>
                                      </p:to>
                                    </p:set>
                                    <p:animEffect transition="in" filter="fade">
                                      <p:cBhvr>
                                        <p:cTn id="47" dur="500"/>
                                        <p:tgtEl>
                                          <p:spTgt spid="627">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27">
                                            <p:txEl>
                                              <p:pRg st="8" end="8"/>
                                            </p:txEl>
                                          </p:spTgt>
                                        </p:tgtEl>
                                        <p:attrNameLst>
                                          <p:attrName>style.visibility</p:attrName>
                                        </p:attrNameLst>
                                      </p:cBhvr>
                                      <p:to>
                                        <p:strVal val="visible"/>
                                      </p:to>
                                    </p:set>
                                    <p:animEffect transition="in" filter="fade">
                                      <p:cBhvr>
                                        <p:cTn id="52" dur="500"/>
                                        <p:tgtEl>
                                          <p:spTgt spid="627">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27">
                                            <p:txEl>
                                              <p:pRg st="9" end="9"/>
                                            </p:txEl>
                                          </p:spTgt>
                                        </p:tgtEl>
                                        <p:attrNameLst>
                                          <p:attrName>style.visibility</p:attrName>
                                        </p:attrNameLst>
                                      </p:cBhvr>
                                      <p:to>
                                        <p:strVal val="visible"/>
                                      </p:to>
                                    </p:set>
                                    <p:animEffect transition="in" filter="fade">
                                      <p:cBhvr>
                                        <p:cTn id="57" dur="500"/>
                                        <p:tgtEl>
                                          <p:spTgt spid="6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632"/>
        <p:cNvGrpSpPr/>
        <p:nvPr/>
      </p:nvGrpSpPr>
      <p:grpSpPr>
        <a:xfrm>
          <a:off x="0" y="0"/>
          <a:ext cx="0" cy="0"/>
          <a:chOff x="0" y="0"/>
          <a:chExt cx="0" cy="0"/>
        </a:xfrm>
      </p:grpSpPr>
      <p:sp>
        <p:nvSpPr>
          <p:cNvPr id="633" name="Google Shape;633;p44"/>
          <p:cNvSpPr txBox="1">
            <a:spLocks noGrp="1"/>
          </p:cNvSpPr>
          <p:nvPr>
            <p:ph type="title"/>
          </p:nvPr>
        </p:nvSpPr>
        <p:spPr>
          <a:xfrm>
            <a:off x="177553" y="753228"/>
            <a:ext cx="10116629"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EXAMPLE 2.</a:t>
            </a:r>
            <a:endParaRPr b="1"/>
          </a:p>
        </p:txBody>
      </p:sp>
      <p:sp>
        <p:nvSpPr>
          <p:cNvPr id="634" name="Google Shape;634;p44"/>
          <p:cNvSpPr txBox="1">
            <a:spLocks noGrp="1"/>
          </p:cNvSpPr>
          <p:nvPr>
            <p:ph type="body" idx="1"/>
          </p:nvPr>
        </p:nvSpPr>
        <p:spPr>
          <a:xfrm>
            <a:off x="177553" y="2041864"/>
            <a:ext cx="5918447" cy="45720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1800"/>
              <a:buChar char="•"/>
            </a:pPr>
            <a:r>
              <a:rPr lang="en-US" sz="1800" b="1" i="0"/>
              <a:t>Consider the subject table</a:t>
            </a:r>
            <a:endParaRPr/>
          </a:p>
          <a:p>
            <a:pPr marL="0" lvl="0" indent="0" algn="just" rtl="0">
              <a:lnSpc>
                <a:spcPct val="90000"/>
              </a:lnSpc>
              <a:spcBef>
                <a:spcPts val="1000"/>
              </a:spcBef>
              <a:spcAft>
                <a:spcPts val="0"/>
              </a:spcAft>
              <a:buClr>
                <a:schemeClr val="lt1"/>
              </a:buClr>
              <a:buSzPts val="1800"/>
              <a:buNone/>
            </a:pPr>
            <a:r>
              <a:rPr lang="en-US" sz="1800" b="1" i="0"/>
              <a:t>The subject table follows these conditions:</a:t>
            </a:r>
            <a:endParaRPr/>
          </a:p>
          <a:p>
            <a:pPr marL="342900" lvl="0" indent="-342900" algn="just" rtl="0">
              <a:lnSpc>
                <a:spcPct val="90000"/>
              </a:lnSpc>
              <a:spcBef>
                <a:spcPts val="1000"/>
              </a:spcBef>
              <a:spcAft>
                <a:spcPts val="0"/>
              </a:spcAft>
              <a:buClr>
                <a:schemeClr val="lt1"/>
              </a:buClr>
              <a:buSzPts val="1800"/>
              <a:buFont typeface="Trebuchet MS"/>
              <a:buAutoNum type="arabicPeriod"/>
            </a:pPr>
            <a:r>
              <a:rPr lang="en-US" sz="1800" b="1" i="0"/>
              <a:t>Each student can enroll in multiple subjects.</a:t>
            </a:r>
            <a:endParaRPr/>
          </a:p>
          <a:p>
            <a:pPr marL="342900" lvl="0" indent="-342900" algn="just" rtl="0">
              <a:lnSpc>
                <a:spcPct val="90000"/>
              </a:lnSpc>
              <a:spcBef>
                <a:spcPts val="1000"/>
              </a:spcBef>
              <a:spcAft>
                <a:spcPts val="0"/>
              </a:spcAft>
              <a:buClr>
                <a:schemeClr val="lt1"/>
              </a:buClr>
              <a:buSzPts val="1800"/>
              <a:buFont typeface="Trebuchet MS"/>
              <a:buAutoNum type="arabicPeriod"/>
            </a:pPr>
            <a:r>
              <a:rPr lang="en-US" sz="1800" b="1" i="0"/>
              <a:t>Multiple professors can teach a particular subject.</a:t>
            </a:r>
            <a:endParaRPr/>
          </a:p>
          <a:p>
            <a:pPr marL="342900" lvl="0" indent="-342900" algn="just" rtl="0">
              <a:lnSpc>
                <a:spcPct val="90000"/>
              </a:lnSpc>
              <a:spcBef>
                <a:spcPts val="1000"/>
              </a:spcBef>
              <a:spcAft>
                <a:spcPts val="0"/>
              </a:spcAft>
              <a:buClr>
                <a:schemeClr val="lt1"/>
              </a:buClr>
              <a:buSzPts val="1800"/>
              <a:buFont typeface="Trebuchet MS"/>
              <a:buAutoNum type="arabicPeriod"/>
            </a:pPr>
            <a:r>
              <a:rPr lang="en-US" sz="1800" b="1" i="0"/>
              <a:t>For each subject, it assigns a professor to the student</a:t>
            </a:r>
            <a:endParaRPr/>
          </a:p>
          <a:p>
            <a:pPr marL="228600" lvl="0" indent="-228600" algn="just" rtl="0">
              <a:lnSpc>
                <a:spcPct val="90000"/>
              </a:lnSpc>
              <a:spcBef>
                <a:spcPts val="1000"/>
              </a:spcBef>
              <a:spcAft>
                <a:spcPts val="0"/>
              </a:spcAft>
              <a:buClr>
                <a:schemeClr val="lt1"/>
              </a:buClr>
              <a:buSzPts val="1800"/>
              <a:buChar char="•"/>
            </a:pPr>
            <a:r>
              <a:rPr lang="en-US" sz="1800" b="1" i="0"/>
              <a:t>The table is in 1st Normal form as all the column names are unique, all values are atomic, and all the values stored in a particular column are of the same domain.</a:t>
            </a:r>
            <a:endParaRPr/>
          </a:p>
          <a:p>
            <a:pPr marL="228600" lvl="0" indent="-228600" algn="just" rtl="0">
              <a:lnSpc>
                <a:spcPct val="90000"/>
              </a:lnSpc>
              <a:spcBef>
                <a:spcPts val="1000"/>
              </a:spcBef>
              <a:spcAft>
                <a:spcPts val="0"/>
              </a:spcAft>
              <a:buClr>
                <a:schemeClr val="lt1"/>
              </a:buClr>
              <a:buSzPts val="1800"/>
              <a:buChar char="•"/>
            </a:pPr>
            <a:r>
              <a:rPr lang="en-US" sz="1800" b="1" i="0"/>
              <a:t>The table also satisfies the 2nd Normal Form, as there is no Partial Dependency.</a:t>
            </a:r>
            <a:endParaRPr/>
          </a:p>
          <a:p>
            <a:pPr marL="228600" lvl="0" indent="-228600" algn="just" rtl="0">
              <a:lnSpc>
                <a:spcPct val="90000"/>
              </a:lnSpc>
              <a:spcBef>
                <a:spcPts val="1000"/>
              </a:spcBef>
              <a:spcAft>
                <a:spcPts val="0"/>
              </a:spcAft>
              <a:buClr>
                <a:schemeClr val="lt1"/>
              </a:buClr>
              <a:buSzPts val="1800"/>
              <a:buChar char="•"/>
            </a:pPr>
            <a:r>
              <a:rPr lang="en-US" sz="1800" b="1" i="0"/>
              <a:t>And there is no Transitive Dependency; hence, the table also satisfies the 3rd Normal Form.</a:t>
            </a:r>
            <a:endParaRPr/>
          </a:p>
          <a:p>
            <a:pPr marL="228600" lvl="0" indent="-139700" algn="l" rtl="0">
              <a:lnSpc>
                <a:spcPct val="90000"/>
              </a:lnSpc>
              <a:spcBef>
                <a:spcPts val="1000"/>
              </a:spcBef>
              <a:spcAft>
                <a:spcPts val="0"/>
              </a:spcAft>
              <a:buClr>
                <a:schemeClr val="lt1"/>
              </a:buClr>
              <a:buSzPts val="1400"/>
              <a:buNone/>
            </a:pPr>
            <a:endParaRPr sz="1400" b="0" i="0">
              <a:solidFill>
                <a:srgbClr val="51565E"/>
              </a:solidFill>
              <a:latin typeface="Roboto"/>
              <a:ea typeface="Roboto"/>
              <a:cs typeface="Roboto"/>
              <a:sym typeface="Roboto"/>
            </a:endParaRPr>
          </a:p>
          <a:p>
            <a:pPr marL="228600" lvl="0" indent="-114300" algn="l" rtl="0">
              <a:lnSpc>
                <a:spcPct val="90000"/>
              </a:lnSpc>
              <a:spcBef>
                <a:spcPts val="1000"/>
              </a:spcBef>
              <a:spcAft>
                <a:spcPts val="0"/>
              </a:spcAft>
              <a:buClr>
                <a:schemeClr val="lt1"/>
              </a:buClr>
              <a:buSzPts val="1800"/>
              <a:buNone/>
            </a:pPr>
            <a:endParaRPr sz="1800"/>
          </a:p>
        </p:txBody>
      </p:sp>
      <p:pic>
        <p:nvPicPr>
          <p:cNvPr id="635" name="Google Shape;635;p44" descr="Table&#10;&#10;Description automatically generated with medium confidence"/>
          <p:cNvPicPr preferRelativeResize="0"/>
          <p:nvPr/>
        </p:nvPicPr>
        <p:blipFill rotWithShape="1">
          <a:blip r:embed="rId3">
            <a:alphaModFix/>
          </a:blip>
          <a:srcRect/>
          <a:stretch/>
        </p:blipFill>
        <p:spPr>
          <a:xfrm>
            <a:off x="6196614" y="2584050"/>
            <a:ext cx="5697767" cy="2147748"/>
          </a:xfrm>
          <a:prstGeom prst="rect">
            <a:avLst/>
          </a:prstGeom>
          <a:noFill/>
          <a:ln>
            <a:noFill/>
          </a:ln>
          <a:effectLst>
            <a:outerShdw blurRad="76200" dist="63500" dir="5040000" algn="tl" rotWithShape="0">
              <a:srgbClr val="000000">
                <a:alpha val="40784"/>
              </a:srgbClr>
            </a:outerShdw>
          </a:effectLst>
        </p:spPr>
      </p:pic>
      <p:pic>
        <p:nvPicPr>
          <p:cNvPr id="636" name="Google Shape;636;p44"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3"/>
                                        </p:tgtEl>
                                        <p:attrNameLst>
                                          <p:attrName>style.visibility</p:attrName>
                                        </p:attrNameLst>
                                      </p:cBhvr>
                                      <p:to>
                                        <p:strVal val="visible"/>
                                      </p:to>
                                    </p:set>
                                    <p:anim calcmode="lin" valueType="num">
                                      <p:cBhvr additive="base">
                                        <p:cTn id="7" dur="500"/>
                                        <p:tgtEl>
                                          <p:spTgt spid="63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34">
                                            <p:txEl>
                                              <p:pRg st="0" end="0"/>
                                            </p:txEl>
                                          </p:spTgt>
                                        </p:tgtEl>
                                        <p:attrNameLst>
                                          <p:attrName>style.visibility</p:attrName>
                                        </p:attrNameLst>
                                      </p:cBhvr>
                                      <p:to>
                                        <p:strVal val="visible"/>
                                      </p:to>
                                    </p:set>
                                    <p:anim calcmode="lin" valueType="num">
                                      <p:cBhvr additive="base">
                                        <p:cTn id="12" dur="500"/>
                                        <p:tgtEl>
                                          <p:spTgt spid="6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34">
                                            <p:txEl>
                                              <p:pRg st="1" end="1"/>
                                            </p:txEl>
                                          </p:spTgt>
                                        </p:tgtEl>
                                        <p:attrNameLst>
                                          <p:attrName>style.visibility</p:attrName>
                                        </p:attrNameLst>
                                      </p:cBhvr>
                                      <p:to>
                                        <p:strVal val="visible"/>
                                      </p:to>
                                    </p:set>
                                    <p:anim calcmode="lin" valueType="num">
                                      <p:cBhvr additive="base">
                                        <p:cTn id="17" dur="500"/>
                                        <p:tgtEl>
                                          <p:spTgt spid="63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34">
                                            <p:txEl>
                                              <p:pRg st="2" end="2"/>
                                            </p:txEl>
                                          </p:spTgt>
                                        </p:tgtEl>
                                        <p:attrNameLst>
                                          <p:attrName>style.visibility</p:attrName>
                                        </p:attrNameLst>
                                      </p:cBhvr>
                                      <p:to>
                                        <p:strVal val="visible"/>
                                      </p:to>
                                    </p:set>
                                    <p:anim calcmode="lin" valueType="num">
                                      <p:cBhvr additive="base">
                                        <p:cTn id="22" dur="500"/>
                                        <p:tgtEl>
                                          <p:spTgt spid="6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34">
                                            <p:txEl>
                                              <p:pRg st="3" end="3"/>
                                            </p:txEl>
                                          </p:spTgt>
                                        </p:tgtEl>
                                        <p:attrNameLst>
                                          <p:attrName>style.visibility</p:attrName>
                                        </p:attrNameLst>
                                      </p:cBhvr>
                                      <p:to>
                                        <p:strVal val="visible"/>
                                      </p:to>
                                    </p:set>
                                    <p:anim calcmode="lin" valueType="num">
                                      <p:cBhvr additive="base">
                                        <p:cTn id="27" dur="500"/>
                                        <p:tgtEl>
                                          <p:spTgt spid="63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34">
                                            <p:txEl>
                                              <p:pRg st="4" end="4"/>
                                            </p:txEl>
                                          </p:spTgt>
                                        </p:tgtEl>
                                        <p:attrNameLst>
                                          <p:attrName>style.visibility</p:attrName>
                                        </p:attrNameLst>
                                      </p:cBhvr>
                                      <p:to>
                                        <p:strVal val="visible"/>
                                      </p:to>
                                    </p:set>
                                    <p:anim calcmode="lin" valueType="num">
                                      <p:cBhvr additive="base">
                                        <p:cTn id="32" dur="500"/>
                                        <p:tgtEl>
                                          <p:spTgt spid="63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34">
                                            <p:txEl>
                                              <p:pRg st="5" end="5"/>
                                            </p:txEl>
                                          </p:spTgt>
                                        </p:tgtEl>
                                        <p:attrNameLst>
                                          <p:attrName>style.visibility</p:attrName>
                                        </p:attrNameLst>
                                      </p:cBhvr>
                                      <p:to>
                                        <p:strVal val="visible"/>
                                      </p:to>
                                    </p:set>
                                    <p:anim calcmode="lin" valueType="num">
                                      <p:cBhvr additive="base">
                                        <p:cTn id="37" dur="500"/>
                                        <p:tgtEl>
                                          <p:spTgt spid="63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34">
                                            <p:txEl>
                                              <p:pRg st="6" end="6"/>
                                            </p:txEl>
                                          </p:spTgt>
                                        </p:tgtEl>
                                        <p:attrNameLst>
                                          <p:attrName>style.visibility</p:attrName>
                                        </p:attrNameLst>
                                      </p:cBhvr>
                                      <p:to>
                                        <p:strVal val="visible"/>
                                      </p:to>
                                    </p:set>
                                    <p:anim calcmode="lin" valueType="num">
                                      <p:cBhvr additive="base">
                                        <p:cTn id="42" dur="500"/>
                                        <p:tgtEl>
                                          <p:spTgt spid="63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34">
                                            <p:txEl>
                                              <p:pRg st="7" end="7"/>
                                            </p:txEl>
                                          </p:spTgt>
                                        </p:tgtEl>
                                        <p:attrNameLst>
                                          <p:attrName>style.visibility</p:attrName>
                                        </p:attrNameLst>
                                      </p:cBhvr>
                                      <p:to>
                                        <p:strVal val="visible"/>
                                      </p:to>
                                    </p:set>
                                    <p:anim calcmode="lin" valueType="num">
                                      <p:cBhvr additive="base">
                                        <p:cTn id="47" dur="500"/>
                                        <p:tgtEl>
                                          <p:spTgt spid="63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34">
                                            <p:txEl>
                                              <p:pRg st="8" end="8"/>
                                            </p:txEl>
                                          </p:spTgt>
                                        </p:tgtEl>
                                        <p:attrNameLst>
                                          <p:attrName>style.visibility</p:attrName>
                                        </p:attrNameLst>
                                      </p:cBhvr>
                                      <p:to>
                                        <p:strVal val="visible"/>
                                      </p:to>
                                    </p:set>
                                    <p:anim calcmode="lin" valueType="num">
                                      <p:cBhvr additive="base">
                                        <p:cTn id="52" dur="500"/>
                                        <p:tgtEl>
                                          <p:spTgt spid="63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34">
                                            <p:txEl>
                                              <p:pRg st="9" end="9"/>
                                            </p:txEl>
                                          </p:spTgt>
                                        </p:tgtEl>
                                        <p:attrNameLst>
                                          <p:attrName>style.visibility</p:attrName>
                                        </p:attrNameLst>
                                      </p:cBhvr>
                                      <p:to>
                                        <p:strVal val="visible"/>
                                      </p:to>
                                    </p:set>
                                    <p:anim calcmode="lin" valueType="num">
                                      <p:cBhvr additive="base">
                                        <p:cTn id="57" dur="500"/>
                                        <p:tgtEl>
                                          <p:spTgt spid="63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35"/>
                                        </p:tgtEl>
                                        <p:attrNameLst>
                                          <p:attrName>style.visibility</p:attrName>
                                        </p:attrNameLst>
                                      </p:cBhvr>
                                      <p:to>
                                        <p:strVal val="visible"/>
                                      </p:to>
                                    </p:set>
                                    <p:animEffect transition="in" filter="fade">
                                      <p:cBhvr>
                                        <p:cTn id="62" dur="500"/>
                                        <p:tgtEl>
                                          <p:spTgt spid="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5"/>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sp>
        <p:nvSpPr>
          <p:cNvPr id="642" name="Google Shape;642;p45"/>
          <p:cNvSpPr txBox="1">
            <a:spLocks noGrp="1"/>
          </p:cNvSpPr>
          <p:nvPr>
            <p:ph type="body" idx="1"/>
          </p:nvPr>
        </p:nvSpPr>
        <p:spPr>
          <a:xfrm>
            <a:off x="355107" y="2104008"/>
            <a:ext cx="10857390" cy="443883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200" b="1" i="0"/>
              <a:t>This table follows all the Normal forms except the Boyce Codd Normal Form.</a:t>
            </a:r>
            <a:endParaRPr/>
          </a:p>
          <a:p>
            <a:pPr marL="228600" lvl="0" indent="-88900" algn="l" rtl="0">
              <a:lnSpc>
                <a:spcPct val="90000"/>
              </a:lnSpc>
              <a:spcBef>
                <a:spcPts val="1000"/>
              </a:spcBef>
              <a:spcAft>
                <a:spcPts val="0"/>
              </a:spcAft>
              <a:buClr>
                <a:schemeClr val="lt1"/>
              </a:buClr>
              <a:buSzPts val="2200"/>
              <a:buNone/>
            </a:pPr>
            <a:endParaRPr sz="2200" b="1" i="0"/>
          </a:p>
          <a:p>
            <a:pPr marL="228600" lvl="0" indent="-228600" algn="l" rtl="0">
              <a:lnSpc>
                <a:spcPct val="90000"/>
              </a:lnSpc>
              <a:spcBef>
                <a:spcPts val="1000"/>
              </a:spcBef>
              <a:spcAft>
                <a:spcPts val="0"/>
              </a:spcAft>
              <a:buClr>
                <a:schemeClr val="lt1"/>
              </a:buClr>
              <a:buSzPts val="2200"/>
              <a:buChar char="•"/>
            </a:pPr>
            <a:r>
              <a:rPr lang="en-US" sz="2200" b="1" i="0"/>
              <a:t>As you can see stuid, and subject form the primary key, which means the subject attribute is a prime attribute.</a:t>
            </a:r>
            <a:endParaRPr/>
          </a:p>
          <a:p>
            <a:pPr marL="228600" lvl="0" indent="-88900" algn="l" rtl="0">
              <a:lnSpc>
                <a:spcPct val="90000"/>
              </a:lnSpc>
              <a:spcBef>
                <a:spcPts val="1000"/>
              </a:spcBef>
              <a:spcAft>
                <a:spcPts val="0"/>
              </a:spcAft>
              <a:buClr>
                <a:schemeClr val="lt1"/>
              </a:buClr>
              <a:buSzPts val="2200"/>
              <a:buNone/>
            </a:pPr>
            <a:endParaRPr sz="2200" b="1" i="0"/>
          </a:p>
          <a:p>
            <a:pPr marL="228600" lvl="0" indent="-228600" algn="l" rtl="0">
              <a:lnSpc>
                <a:spcPct val="90000"/>
              </a:lnSpc>
              <a:spcBef>
                <a:spcPts val="1000"/>
              </a:spcBef>
              <a:spcAft>
                <a:spcPts val="0"/>
              </a:spcAft>
              <a:buClr>
                <a:schemeClr val="lt1"/>
              </a:buClr>
              <a:buSzPts val="2200"/>
              <a:buChar char="•"/>
            </a:pPr>
            <a:r>
              <a:rPr lang="en-US" sz="2200" b="1" i="0"/>
              <a:t>However, there exists yet another dependency - professor → subject.</a:t>
            </a:r>
            <a:endParaRPr/>
          </a:p>
          <a:p>
            <a:pPr marL="228600" lvl="0" indent="-88900" algn="l" rtl="0">
              <a:lnSpc>
                <a:spcPct val="90000"/>
              </a:lnSpc>
              <a:spcBef>
                <a:spcPts val="1000"/>
              </a:spcBef>
              <a:spcAft>
                <a:spcPts val="0"/>
              </a:spcAft>
              <a:buClr>
                <a:schemeClr val="lt1"/>
              </a:buClr>
              <a:buSzPts val="2200"/>
              <a:buNone/>
            </a:pPr>
            <a:endParaRPr sz="2200" b="1" i="0"/>
          </a:p>
          <a:p>
            <a:pPr marL="228600" lvl="0" indent="-228600" algn="l" rtl="0">
              <a:lnSpc>
                <a:spcPct val="90000"/>
              </a:lnSpc>
              <a:spcBef>
                <a:spcPts val="1000"/>
              </a:spcBef>
              <a:spcAft>
                <a:spcPts val="0"/>
              </a:spcAft>
              <a:buClr>
                <a:schemeClr val="lt1"/>
              </a:buClr>
              <a:buSzPts val="2200"/>
              <a:buChar char="•"/>
            </a:pPr>
            <a:r>
              <a:rPr lang="en-US" sz="2200" b="1" i="0"/>
              <a:t>BCNF does not follow in the table as a subject is a prime attribute, and the professor is a non-prime attribute.</a:t>
            </a:r>
            <a:endParaRPr/>
          </a:p>
          <a:p>
            <a:pPr marL="0" lvl="0" indent="0" algn="l" rtl="0">
              <a:lnSpc>
                <a:spcPct val="90000"/>
              </a:lnSpc>
              <a:spcBef>
                <a:spcPts val="1000"/>
              </a:spcBef>
              <a:spcAft>
                <a:spcPts val="0"/>
              </a:spcAft>
              <a:buClr>
                <a:schemeClr val="lt1"/>
              </a:buClr>
              <a:buSzPts val="2400"/>
              <a:buNone/>
            </a:pPr>
            <a:br>
              <a:rPr lang="en-US"/>
            </a:br>
            <a:endParaRPr/>
          </a:p>
        </p:txBody>
      </p:sp>
      <p:pic>
        <p:nvPicPr>
          <p:cNvPr id="643" name="Google Shape;643;p45"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1"/>
                                        </p:tgtEl>
                                        <p:attrNameLst>
                                          <p:attrName>style.visibility</p:attrName>
                                        </p:attrNameLst>
                                      </p:cBhvr>
                                      <p:to>
                                        <p:strVal val="visible"/>
                                      </p:to>
                                    </p:set>
                                    <p:anim calcmode="lin" valueType="num">
                                      <p:cBhvr additive="base">
                                        <p:cTn id="7" dur="500"/>
                                        <p:tgtEl>
                                          <p:spTgt spid="64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42">
                                            <p:txEl>
                                              <p:pRg st="0" end="0"/>
                                            </p:txEl>
                                          </p:spTgt>
                                        </p:tgtEl>
                                        <p:attrNameLst>
                                          <p:attrName>style.visibility</p:attrName>
                                        </p:attrNameLst>
                                      </p:cBhvr>
                                      <p:to>
                                        <p:strVal val="visible"/>
                                      </p:to>
                                    </p:set>
                                    <p:anim calcmode="lin" valueType="num">
                                      <p:cBhvr additive="base">
                                        <p:cTn id="12" dur="500"/>
                                        <p:tgtEl>
                                          <p:spTgt spid="6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42">
                                            <p:txEl>
                                              <p:pRg st="1" end="1"/>
                                            </p:txEl>
                                          </p:spTgt>
                                        </p:tgtEl>
                                        <p:attrNameLst>
                                          <p:attrName>style.visibility</p:attrName>
                                        </p:attrNameLst>
                                      </p:cBhvr>
                                      <p:to>
                                        <p:strVal val="visible"/>
                                      </p:to>
                                    </p:set>
                                    <p:anim calcmode="lin" valueType="num">
                                      <p:cBhvr additive="base">
                                        <p:cTn id="17" dur="500"/>
                                        <p:tgtEl>
                                          <p:spTgt spid="64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42">
                                            <p:txEl>
                                              <p:pRg st="2" end="2"/>
                                            </p:txEl>
                                          </p:spTgt>
                                        </p:tgtEl>
                                        <p:attrNameLst>
                                          <p:attrName>style.visibility</p:attrName>
                                        </p:attrNameLst>
                                      </p:cBhvr>
                                      <p:to>
                                        <p:strVal val="visible"/>
                                      </p:to>
                                    </p:set>
                                    <p:anim calcmode="lin" valueType="num">
                                      <p:cBhvr additive="base">
                                        <p:cTn id="22" dur="500"/>
                                        <p:tgtEl>
                                          <p:spTgt spid="64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42">
                                            <p:txEl>
                                              <p:pRg st="3" end="3"/>
                                            </p:txEl>
                                          </p:spTgt>
                                        </p:tgtEl>
                                        <p:attrNameLst>
                                          <p:attrName>style.visibility</p:attrName>
                                        </p:attrNameLst>
                                      </p:cBhvr>
                                      <p:to>
                                        <p:strVal val="visible"/>
                                      </p:to>
                                    </p:set>
                                    <p:anim calcmode="lin" valueType="num">
                                      <p:cBhvr additive="base">
                                        <p:cTn id="27" dur="500"/>
                                        <p:tgtEl>
                                          <p:spTgt spid="64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42">
                                            <p:txEl>
                                              <p:pRg st="4" end="4"/>
                                            </p:txEl>
                                          </p:spTgt>
                                        </p:tgtEl>
                                        <p:attrNameLst>
                                          <p:attrName>style.visibility</p:attrName>
                                        </p:attrNameLst>
                                      </p:cBhvr>
                                      <p:to>
                                        <p:strVal val="visible"/>
                                      </p:to>
                                    </p:set>
                                    <p:anim calcmode="lin" valueType="num">
                                      <p:cBhvr additive="base">
                                        <p:cTn id="32" dur="500"/>
                                        <p:tgtEl>
                                          <p:spTgt spid="64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42">
                                            <p:txEl>
                                              <p:pRg st="5" end="5"/>
                                            </p:txEl>
                                          </p:spTgt>
                                        </p:tgtEl>
                                        <p:attrNameLst>
                                          <p:attrName>style.visibility</p:attrName>
                                        </p:attrNameLst>
                                      </p:cBhvr>
                                      <p:to>
                                        <p:strVal val="visible"/>
                                      </p:to>
                                    </p:set>
                                    <p:anim calcmode="lin" valueType="num">
                                      <p:cBhvr additive="base">
                                        <p:cTn id="37" dur="500"/>
                                        <p:tgtEl>
                                          <p:spTgt spid="64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42">
                                            <p:txEl>
                                              <p:pRg st="6" end="6"/>
                                            </p:txEl>
                                          </p:spTgt>
                                        </p:tgtEl>
                                        <p:attrNameLst>
                                          <p:attrName>style.visibility</p:attrName>
                                        </p:attrNameLst>
                                      </p:cBhvr>
                                      <p:to>
                                        <p:strVal val="visible"/>
                                      </p:to>
                                    </p:set>
                                    <p:anim calcmode="lin" valueType="num">
                                      <p:cBhvr additive="base">
                                        <p:cTn id="42" dur="500"/>
                                        <p:tgtEl>
                                          <p:spTgt spid="64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42">
                                            <p:txEl>
                                              <p:pRg st="7" end="7"/>
                                            </p:txEl>
                                          </p:spTgt>
                                        </p:tgtEl>
                                        <p:attrNameLst>
                                          <p:attrName>style.visibility</p:attrName>
                                        </p:attrNameLst>
                                      </p:cBhvr>
                                      <p:to>
                                        <p:strVal val="visible"/>
                                      </p:to>
                                    </p:set>
                                    <p:anim calcmode="lin" valueType="num">
                                      <p:cBhvr additive="base">
                                        <p:cTn id="47" dur="500"/>
                                        <p:tgtEl>
                                          <p:spTgt spid="64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647"/>
        <p:cNvGrpSpPr/>
        <p:nvPr/>
      </p:nvGrpSpPr>
      <p:grpSpPr>
        <a:xfrm>
          <a:off x="0" y="0"/>
          <a:ext cx="0" cy="0"/>
          <a:chOff x="0" y="0"/>
          <a:chExt cx="0" cy="0"/>
        </a:xfrm>
      </p:grpSpPr>
      <p:grpSp>
        <p:nvGrpSpPr>
          <p:cNvPr id="648" name="Google Shape;648;p46"/>
          <p:cNvGrpSpPr/>
          <p:nvPr/>
        </p:nvGrpSpPr>
        <p:grpSpPr>
          <a:xfrm>
            <a:off x="-3176" y="0"/>
            <a:ext cx="12192000" cy="6858001"/>
            <a:chOff x="-3176" y="0"/>
            <a:chExt cx="12192000" cy="6858001"/>
          </a:xfrm>
        </p:grpSpPr>
        <p:sp>
          <p:nvSpPr>
            <p:cNvPr id="649" name="Google Shape;649;p46"/>
            <p:cNvSpPr/>
            <p:nvPr/>
          </p:nvSpPr>
          <p:spPr>
            <a:xfrm>
              <a:off x="0" y="0"/>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650" name="Google Shape;650;p46"/>
            <p:cNvPicPr preferRelativeResize="0"/>
            <p:nvPr/>
          </p:nvPicPr>
          <p:blipFill rotWithShape="1">
            <a:blip r:embed="rId3">
              <a:alphaModFix amt="10000"/>
            </a:blip>
            <a:srcRect/>
            <a:stretch/>
          </p:blipFill>
          <p:spPr>
            <a:xfrm>
              <a:off x="-3176" y="0"/>
              <a:ext cx="12192000" cy="6858000"/>
            </a:xfrm>
            <a:prstGeom prst="rect">
              <a:avLst/>
            </a:prstGeom>
            <a:noFill/>
            <a:ln>
              <a:noFill/>
            </a:ln>
          </p:spPr>
        </p:pic>
      </p:grpSp>
      <p:sp>
        <p:nvSpPr>
          <p:cNvPr id="651" name="Google Shape;651;p46"/>
          <p:cNvSpPr/>
          <p:nvPr/>
        </p:nvSpPr>
        <p:spPr>
          <a:xfrm>
            <a:off x="2" y="609600"/>
            <a:ext cx="6499753"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txBox="1">
            <a:spLocks noGrp="1"/>
          </p:cNvSpPr>
          <p:nvPr>
            <p:ph type="title"/>
          </p:nvPr>
        </p:nvSpPr>
        <p:spPr>
          <a:xfrm>
            <a:off x="680321" y="753228"/>
            <a:ext cx="5632247"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CONTINUE…</a:t>
            </a:r>
            <a:endParaRPr b="1"/>
          </a:p>
        </p:txBody>
      </p:sp>
      <p:pic>
        <p:nvPicPr>
          <p:cNvPr id="653" name="Google Shape;653;p46"/>
          <p:cNvPicPr preferRelativeResize="0"/>
          <p:nvPr/>
        </p:nvPicPr>
        <p:blipFill rotWithShape="1">
          <a:blip r:embed="rId4">
            <a:alphaModFix/>
          </a:blip>
          <a:srcRect/>
          <a:stretch/>
        </p:blipFill>
        <p:spPr>
          <a:xfrm>
            <a:off x="2" y="1970240"/>
            <a:ext cx="6492240" cy="261714"/>
          </a:xfrm>
          <a:prstGeom prst="rect">
            <a:avLst/>
          </a:prstGeom>
          <a:noFill/>
          <a:ln>
            <a:noFill/>
          </a:ln>
        </p:spPr>
      </p:pic>
      <p:sp>
        <p:nvSpPr>
          <p:cNvPr id="654" name="Google Shape;654;p46"/>
          <p:cNvSpPr txBox="1">
            <a:spLocks noGrp="1"/>
          </p:cNvSpPr>
          <p:nvPr>
            <p:ph type="body" idx="1"/>
          </p:nvPr>
        </p:nvSpPr>
        <p:spPr>
          <a:xfrm>
            <a:off x="680322" y="2336873"/>
            <a:ext cx="5632246" cy="359931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a:t>To transform the table into the BCNF, you will divide the table into two parts. One table will hold stuid which already exists, and the second table will hold a newly created column profid.</a:t>
            </a:r>
            <a:endParaRPr/>
          </a:p>
          <a:p>
            <a:pPr marL="228600" lvl="0" indent="-101600" algn="just" rtl="0">
              <a:lnSpc>
                <a:spcPct val="90000"/>
              </a:lnSpc>
              <a:spcBef>
                <a:spcPts val="1000"/>
              </a:spcBef>
              <a:spcAft>
                <a:spcPts val="0"/>
              </a:spcAft>
              <a:buClr>
                <a:schemeClr val="lt1"/>
              </a:buClr>
              <a:buSzPts val="2000"/>
              <a:buNone/>
            </a:pPr>
            <a:endParaRPr sz="2000" b="1"/>
          </a:p>
          <a:p>
            <a:pPr marL="228600" lvl="0" indent="-228600" algn="just" rtl="0">
              <a:lnSpc>
                <a:spcPct val="90000"/>
              </a:lnSpc>
              <a:spcBef>
                <a:spcPts val="1000"/>
              </a:spcBef>
              <a:spcAft>
                <a:spcPts val="0"/>
              </a:spcAft>
              <a:buClr>
                <a:schemeClr val="lt1"/>
              </a:buClr>
              <a:buSzPts val="2000"/>
              <a:buChar char="•"/>
            </a:pPr>
            <a:r>
              <a:rPr lang="en-US" sz="2000" b="1"/>
              <a:t>And in the second table will have the columns profid, subject, and professor, which satisfies the BCNF.</a:t>
            </a:r>
            <a:endParaRPr sz="2000" b="1"/>
          </a:p>
        </p:txBody>
      </p:sp>
      <p:pic>
        <p:nvPicPr>
          <p:cNvPr id="655" name="Google Shape;655;p46" descr="Table&#10;&#10;Description automatically generated"/>
          <p:cNvPicPr preferRelativeResize="0"/>
          <p:nvPr/>
        </p:nvPicPr>
        <p:blipFill rotWithShape="1">
          <a:blip r:embed="rId5">
            <a:alphaModFix/>
          </a:blip>
          <a:srcRect l="263" r="29173" b="3"/>
          <a:stretch/>
        </p:blipFill>
        <p:spPr>
          <a:xfrm>
            <a:off x="6984387" y="484632"/>
            <a:ext cx="4719805" cy="2836084"/>
          </a:xfrm>
          <a:prstGeom prst="rect">
            <a:avLst/>
          </a:prstGeom>
          <a:noFill/>
          <a:ln>
            <a:noFill/>
          </a:ln>
          <a:effectLst>
            <a:outerShdw blurRad="76200" dist="63500" dir="5040000" algn="tl" rotWithShape="0">
              <a:srgbClr val="000000">
                <a:alpha val="40784"/>
              </a:srgbClr>
            </a:outerShdw>
          </a:effectLst>
        </p:spPr>
      </p:pic>
      <p:pic>
        <p:nvPicPr>
          <p:cNvPr id="656" name="Google Shape;656;p46" descr="Table&#10;&#10;Description automatically generated"/>
          <p:cNvPicPr preferRelativeResize="0"/>
          <p:nvPr/>
        </p:nvPicPr>
        <p:blipFill rotWithShape="1">
          <a:blip r:embed="rId6">
            <a:alphaModFix/>
          </a:blip>
          <a:srcRect l="12220" r="21544" b="-1"/>
          <a:stretch/>
        </p:blipFill>
        <p:spPr>
          <a:xfrm>
            <a:off x="6984386" y="3632401"/>
            <a:ext cx="4719805" cy="2743530"/>
          </a:xfrm>
          <a:prstGeom prst="rect">
            <a:avLst/>
          </a:prstGeom>
          <a:noFill/>
          <a:ln>
            <a:noFill/>
          </a:ln>
          <a:effectLst>
            <a:outerShdw blurRad="76200" dist="63500" dir="5040000" algn="tl" rotWithShape="0">
              <a:srgbClr val="000000">
                <a:alpha val="40784"/>
              </a:srgbClr>
            </a:outerShdw>
          </a:effectLst>
        </p:spPr>
      </p:pic>
      <p:pic>
        <p:nvPicPr>
          <p:cNvPr id="657" name="Google Shape;657;p46" descr="Logo&#10;&#10;Description automatically generated"/>
          <p:cNvPicPr preferRelativeResize="0"/>
          <p:nvPr/>
        </p:nvPicPr>
        <p:blipFill rotWithShape="1">
          <a:blip r:embed="rId7">
            <a:alphaModFix/>
          </a:blip>
          <a:srcRect/>
          <a:stretch/>
        </p:blipFill>
        <p:spPr>
          <a:xfrm>
            <a:off x="11033090" y="-2"/>
            <a:ext cx="1155734" cy="11557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 calcmode="lin" valueType="num">
                                      <p:cBhvr additive="base">
                                        <p:cTn id="7" dur="500"/>
                                        <p:tgtEl>
                                          <p:spTgt spid="6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54">
                                            <p:txEl>
                                              <p:pRg st="0" end="0"/>
                                            </p:txEl>
                                          </p:spTgt>
                                        </p:tgtEl>
                                        <p:attrNameLst>
                                          <p:attrName>style.visibility</p:attrName>
                                        </p:attrNameLst>
                                      </p:cBhvr>
                                      <p:to>
                                        <p:strVal val="visible"/>
                                      </p:to>
                                    </p:set>
                                    <p:anim calcmode="lin" valueType="num">
                                      <p:cBhvr additive="base">
                                        <p:cTn id="12" dur="500"/>
                                        <p:tgtEl>
                                          <p:spTgt spid="65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54">
                                            <p:txEl>
                                              <p:pRg st="1" end="1"/>
                                            </p:txEl>
                                          </p:spTgt>
                                        </p:tgtEl>
                                        <p:attrNameLst>
                                          <p:attrName>style.visibility</p:attrName>
                                        </p:attrNameLst>
                                      </p:cBhvr>
                                      <p:to>
                                        <p:strVal val="visible"/>
                                      </p:to>
                                    </p:set>
                                    <p:anim calcmode="lin" valueType="num">
                                      <p:cBhvr additive="base">
                                        <p:cTn id="17" dur="500"/>
                                        <p:tgtEl>
                                          <p:spTgt spid="65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54">
                                            <p:txEl>
                                              <p:pRg st="2" end="2"/>
                                            </p:txEl>
                                          </p:spTgt>
                                        </p:tgtEl>
                                        <p:attrNameLst>
                                          <p:attrName>style.visibility</p:attrName>
                                        </p:attrNameLst>
                                      </p:cBhvr>
                                      <p:to>
                                        <p:strVal val="visible"/>
                                      </p:to>
                                    </p:set>
                                    <p:anim calcmode="lin" valueType="num">
                                      <p:cBhvr additive="base">
                                        <p:cTn id="22" dur="500"/>
                                        <p:tgtEl>
                                          <p:spTgt spid="65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5"/>
                                        </p:tgtEl>
                                        <p:attrNameLst>
                                          <p:attrName>style.visibility</p:attrName>
                                        </p:attrNameLst>
                                      </p:cBhvr>
                                      <p:to>
                                        <p:strVal val="visible"/>
                                      </p:to>
                                    </p:set>
                                    <p:animEffect transition="in" filter="fade">
                                      <p:cBhvr>
                                        <p:cTn id="27" dur="1000"/>
                                        <p:tgtEl>
                                          <p:spTgt spid="6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6"/>
                                        </p:tgtEl>
                                        <p:attrNameLst>
                                          <p:attrName>style.visibility</p:attrName>
                                        </p:attrNameLst>
                                      </p:cBhvr>
                                      <p:to>
                                        <p:strVal val="visible"/>
                                      </p:to>
                                    </p:set>
                                    <p:animEffect transition="in" filter="fade">
                                      <p:cBhvr>
                                        <p:cTn id="32" dur="500"/>
                                        <p:tgtEl>
                                          <p:spTgt spid="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661"/>
        <p:cNvGrpSpPr/>
        <p:nvPr/>
      </p:nvGrpSpPr>
      <p:grpSpPr>
        <a:xfrm>
          <a:off x="0" y="0"/>
          <a:ext cx="0" cy="0"/>
          <a:chOff x="0" y="0"/>
          <a:chExt cx="0" cy="0"/>
        </a:xfrm>
      </p:grpSpPr>
      <p:sp>
        <p:nvSpPr>
          <p:cNvPr id="662" name="Google Shape;662;p4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Fourth Normal Form (4NF)</a:t>
            </a:r>
            <a:endParaRPr/>
          </a:p>
        </p:txBody>
      </p:sp>
      <p:sp>
        <p:nvSpPr>
          <p:cNvPr id="663" name="Google Shape;663;p47"/>
          <p:cNvSpPr txBox="1">
            <a:spLocks noGrp="1"/>
          </p:cNvSpPr>
          <p:nvPr>
            <p:ph type="body" idx="1"/>
          </p:nvPr>
        </p:nvSpPr>
        <p:spPr>
          <a:xfrm>
            <a:off x="266701" y="2086252"/>
            <a:ext cx="5734050" cy="4696288"/>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just" rtl="0">
              <a:lnSpc>
                <a:spcPct val="90000"/>
              </a:lnSpc>
              <a:spcBef>
                <a:spcPts val="0"/>
              </a:spcBef>
              <a:spcAft>
                <a:spcPts val="0"/>
              </a:spcAft>
              <a:buClr>
                <a:schemeClr val="lt1"/>
              </a:buClr>
              <a:buSzPct val="100000"/>
              <a:buFont typeface="Arial"/>
              <a:buChar char="•"/>
            </a:pPr>
            <a:r>
              <a:rPr lang="en-US" sz="1800" b="1" i="0"/>
              <a:t>A relation will be in 4NF if it is in Boyce Codd’s normal form and has no multi-valued dependency.</a:t>
            </a:r>
            <a:endParaRPr/>
          </a:p>
          <a:p>
            <a:pPr marL="228600" lvl="0" indent="-131445" algn="just" rtl="0">
              <a:lnSpc>
                <a:spcPct val="90000"/>
              </a:lnSpc>
              <a:spcBef>
                <a:spcPts val="1000"/>
              </a:spcBef>
              <a:spcAft>
                <a:spcPts val="0"/>
              </a:spcAft>
              <a:buClr>
                <a:schemeClr val="lt1"/>
              </a:buClr>
              <a:buSzPct val="100000"/>
              <a:buFont typeface="Arial"/>
              <a:buNone/>
            </a:pPr>
            <a:endParaRPr sz="1800" b="1" i="0"/>
          </a:p>
          <a:p>
            <a:pPr marL="228600" lvl="0" indent="-228600" algn="just" rtl="0">
              <a:lnSpc>
                <a:spcPct val="90000"/>
              </a:lnSpc>
              <a:spcBef>
                <a:spcPts val="1000"/>
              </a:spcBef>
              <a:spcAft>
                <a:spcPts val="0"/>
              </a:spcAft>
              <a:buClr>
                <a:schemeClr val="lt1"/>
              </a:buClr>
              <a:buSzPct val="100000"/>
              <a:buFont typeface="Arial"/>
              <a:buChar char="•"/>
            </a:pPr>
            <a:r>
              <a:rPr lang="en-US" sz="1800" b="1" i="0"/>
              <a:t>For a dependency A → B, if for a single value of A, multiple values of B exist, then the relationship will be a multi-valued dependency.</a:t>
            </a:r>
            <a:endParaRPr/>
          </a:p>
          <a:p>
            <a:pPr marL="228600" lvl="0" indent="-131445" algn="just" rtl="0">
              <a:lnSpc>
                <a:spcPct val="90000"/>
              </a:lnSpc>
              <a:spcBef>
                <a:spcPts val="1000"/>
              </a:spcBef>
              <a:spcAft>
                <a:spcPts val="0"/>
              </a:spcAft>
              <a:buClr>
                <a:schemeClr val="lt1"/>
              </a:buClr>
              <a:buSzPct val="100000"/>
              <a:buFont typeface="Arial"/>
              <a:buNone/>
            </a:pPr>
            <a:endParaRPr sz="1800" b="1" i="0"/>
          </a:p>
          <a:p>
            <a:pPr marL="228600" lvl="0" indent="-228600" algn="just" rtl="0">
              <a:lnSpc>
                <a:spcPct val="90000"/>
              </a:lnSpc>
              <a:spcBef>
                <a:spcPts val="1000"/>
              </a:spcBef>
              <a:spcAft>
                <a:spcPts val="0"/>
              </a:spcAft>
              <a:buClr>
                <a:schemeClr val="lt1"/>
              </a:buClr>
              <a:buSzPct val="100000"/>
              <a:buChar char="•"/>
            </a:pPr>
            <a:r>
              <a:rPr lang="en-US" sz="1800" b="1" i="0"/>
              <a:t>The given STUDENT table is in 3NF, but the COURSE and HOBBY are two independent entities. Hence, there is no relationship between COURSE and HOBBY.</a:t>
            </a:r>
            <a:endParaRPr/>
          </a:p>
          <a:p>
            <a:pPr marL="228600" lvl="0" indent="-131445" algn="just" rtl="0">
              <a:lnSpc>
                <a:spcPct val="90000"/>
              </a:lnSpc>
              <a:spcBef>
                <a:spcPts val="1000"/>
              </a:spcBef>
              <a:spcAft>
                <a:spcPts val="0"/>
              </a:spcAft>
              <a:buClr>
                <a:schemeClr val="lt1"/>
              </a:buClr>
              <a:buSzPct val="100000"/>
              <a:buNone/>
            </a:pPr>
            <a:endParaRPr sz="1800" b="1" i="0"/>
          </a:p>
          <a:p>
            <a:pPr marL="228600" lvl="0" indent="-228600" algn="just" rtl="0">
              <a:lnSpc>
                <a:spcPct val="90000"/>
              </a:lnSpc>
              <a:spcBef>
                <a:spcPts val="1000"/>
              </a:spcBef>
              <a:spcAft>
                <a:spcPts val="0"/>
              </a:spcAft>
              <a:buClr>
                <a:schemeClr val="lt1"/>
              </a:buClr>
              <a:buSzPct val="100000"/>
              <a:buChar char="•"/>
            </a:pPr>
            <a:r>
              <a:rPr lang="en-US" sz="1800" b="1" i="0"/>
              <a:t>In the STUDENT relation, a student with STU_ID</a:t>
            </a:r>
            <a:r>
              <a:rPr lang="en-US" sz="1800" b="1"/>
              <a:t> </a:t>
            </a:r>
            <a:r>
              <a:rPr lang="en-US" sz="1800" b="1" i="0"/>
              <a:t>21 contains two courses, Computer and Math, and two hobbies, Dancing and Singing. So, there is a Multi-valued dependency on STU_ID, which leads to unnecessary repetition of data.</a:t>
            </a:r>
            <a:endParaRPr/>
          </a:p>
          <a:p>
            <a:pPr marL="228600" lvl="0" indent="-131445" algn="just" rtl="0">
              <a:lnSpc>
                <a:spcPct val="90000"/>
              </a:lnSpc>
              <a:spcBef>
                <a:spcPts val="1000"/>
              </a:spcBef>
              <a:spcAft>
                <a:spcPts val="0"/>
              </a:spcAft>
              <a:buClr>
                <a:schemeClr val="lt1"/>
              </a:buClr>
              <a:buSzPct val="100000"/>
              <a:buNone/>
            </a:pPr>
            <a:endParaRPr sz="1800" b="1" i="0"/>
          </a:p>
          <a:p>
            <a:pPr marL="228600" lvl="0" indent="-228600" algn="just" rtl="0">
              <a:lnSpc>
                <a:spcPct val="90000"/>
              </a:lnSpc>
              <a:spcBef>
                <a:spcPts val="1000"/>
              </a:spcBef>
              <a:spcAft>
                <a:spcPts val="0"/>
              </a:spcAft>
              <a:buClr>
                <a:schemeClr val="lt1"/>
              </a:buClr>
              <a:buSzPct val="100000"/>
              <a:buChar char="•"/>
            </a:pPr>
            <a:r>
              <a:rPr lang="en-US" sz="1800" b="1" i="0"/>
              <a:t>So, to make the above table into 4NF, we can decompose it into two tables</a:t>
            </a:r>
            <a:endParaRPr/>
          </a:p>
          <a:p>
            <a:pPr marL="228600" lvl="0" indent="-169227" algn="l" rtl="0">
              <a:lnSpc>
                <a:spcPct val="90000"/>
              </a:lnSpc>
              <a:spcBef>
                <a:spcPts val="1000"/>
              </a:spcBef>
              <a:spcAft>
                <a:spcPts val="0"/>
              </a:spcAft>
              <a:buClr>
                <a:schemeClr val="lt1"/>
              </a:buClr>
              <a:buSzPct val="100000"/>
              <a:buNone/>
            </a:pPr>
            <a:endParaRPr sz="1100"/>
          </a:p>
          <a:p>
            <a:pPr marL="228600" lvl="0" indent="-169227" algn="l" rtl="0">
              <a:lnSpc>
                <a:spcPct val="90000"/>
              </a:lnSpc>
              <a:spcBef>
                <a:spcPts val="1000"/>
              </a:spcBef>
              <a:spcAft>
                <a:spcPts val="0"/>
              </a:spcAft>
              <a:buClr>
                <a:schemeClr val="lt1"/>
              </a:buClr>
              <a:buSzPct val="100000"/>
              <a:buNone/>
            </a:pPr>
            <a:endParaRPr sz="1100"/>
          </a:p>
        </p:txBody>
      </p:sp>
      <p:pic>
        <p:nvPicPr>
          <p:cNvPr id="664" name="Google Shape;664;p47" descr="Table&#10;&#10;Description automatically generated"/>
          <p:cNvPicPr preferRelativeResize="0"/>
          <p:nvPr/>
        </p:nvPicPr>
        <p:blipFill rotWithShape="1">
          <a:blip r:embed="rId3">
            <a:alphaModFix/>
          </a:blip>
          <a:srcRect/>
          <a:stretch/>
        </p:blipFill>
        <p:spPr>
          <a:xfrm>
            <a:off x="6296025" y="2706877"/>
            <a:ext cx="5629275" cy="2627123"/>
          </a:xfrm>
          <a:prstGeom prst="rect">
            <a:avLst/>
          </a:prstGeom>
          <a:noFill/>
          <a:ln>
            <a:noFill/>
          </a:ln>
        </p:spPr>
      </p:pic>
      <p:pic>
        <p:nvPicPr>
          <p:cNvPr id="665" name="Google Shape;665;p47"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Effect transition="in" filter="fade">
                                      <p:cBhvr>
                                        <p:cTn id="7" dur="1000"/>
                                        <p:tgtEl>
                                          <p:spTgt spid="6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3">
                                            <p:txEl>
                                              <p:pRg st="0" end="0"/>
                                            </p:txEl>
                                          </p:spTgt>
                                        </p:tgtEl>
                                        <p:attrNameLst>
                                          <p:attrName>style.visibility</p:attrName>
                                        </p:attrNameLst>
                                      </p:cBhvr>
                                      <p:to>
                                        <p:strVal val="visible"/>
                                      </p:to>
                                    </p:set>
                                    <p:animEffect transition="in" filter="fade">
                                      <p:cBhvr>
                                        <p:cTn id="12" dur="1000"/>
                                        <p:tgtEl>
                                          <p:spTgt spid="6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3">
                                            <p:txEl>
                                              <p:pRg st="1" end="1"/>
                                            </p:txEl>
                                          </p:spTgt>
                                        </p:tgtEl>
                                        <p:attrNameLst>
                                          <p:attrName>style.visibility</p:attrName>
                                        </p:attrNameLst>
                                      </p:cBhvr>
                                      <p:to>
                                        <p:strVal val="visible"/>
                                      </p:to>
                                    </p:set>
                                    <p:animEffect transition="in" filter="fade">
                                      <p:cBhvr>
                                        <p:cTn id="17" dur="1000"/>
                                        <p:tgtEl>
                                          <p:spTgt spid="6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3">
                                            <p:txEl>
                                              <p:pRg st="2" end="2"/>
                                            </p:txEl>
                                          </p:spTgt>
                                        </p:tgtEl>
                                        <p:attrNameLst>
                                          <p:attrName>style.visibility</p:attrName>
                                        </p:attrNameLst>
                                      </p:cBhvr>
                                      <p:to>
                                        <p:strVal val="visible"/>
                                      </p:to>
                                    </p:set>
                                    <p:animEffect transition="in" filter="fade">
                                      <p:cBhvr>
                                        <p:cTn id="22" dur="1000"/>
                                        <p:tgtEl>
                                          <p:spTgt spid="6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3">
                                            <p:txEl>
                                              <p:pRg st="3" end="3"/>
                                            </p:txEl>
                                          </p:spTgt>
                                        </p:tgtEl>
                                        <p:attrNameLst>
                                          <p:attrName>style.visibility</p:attrName>
                                        </p:attrNameLst>
                                      </p:cBhvr>
                                      <p:to>
                                        <p:strVal val="visible"/>
                                      </p:to>
                                    </p:set>
                                    <p:animEffect transition="in" filter="fade">
                                      <p:cBhvr>
                                        <p:cTn id="27" dur="1000"/>
                                        <p:tgtEl>
                                          <p:spTgt spid="6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3">
                                            <p:txEl>
                                              <p:pRg st="4" end="4"/>
                                            </p:txEl>
                                          </p:spTgt>
                                        </p:tgtEl>
                                        <p:attrNameLst>
                                          <p:attrName>style.visibility</p:attrName>
                                        </p:attrNameLst>
                                      </p:cBhvr>
                                      <p:to>
                                        <p:strVal val="visible"/>
                                      </p:to>
                                    </p:set>
                                    <p:animEffect transition="in" filter="fade">
                                      <p:cBhvr>
                                        <p:cTn id="32" dur="1000"/>
                                        <p:tgtEl>
                                          <p:spTgt spid="6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3">
                                            <p:txEl>
                                              <p:pRg st="5" end="5"/>
                                            </p:txEl>
                                          </p:spTgt>
                                        </p:tgtEl>
                                        <p:attrNameLst>
                                          <p:attrName>style.visibility</p:attrName>
                                        </p:attrNameLst>
                                      </p:cBhvr>
                                      <p:to>
                                        <p:strVal val="visible"/>
                                      </p:to>
                                    </p:set>
                                    <p:animEffect transition="in" filter="fade">
                                      <p:cBhvr>
                                        <p:cTn id="37" dur="1000"/>
                                        <p:tgtEl>
                                          <p:spTgt spid="66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3">
                                            <p:txEl>
                                              <p:pRg st="6" end="6"/>
                                            </p:txEl>
                                          </p:spTgt>
                                        </p:tgtEl>
                                        <p:attrNameLst>
                                          <p:attrName>style.visibility</p:attrName>
                                        </p:attrNameLst>
                                      </p:cBhvr>
                                      <p:to>
                                        <p:strVal val="visible"/>
                                      </p:to>
                                    </p:set>
                                    <p:animEffect transition="in" filter="fade">
                                      <p:cBhvr>
                                        <p:cTn id="42" dur="1000"/>
                                        <p:tgtEl>
                                          <p:spTgt spid="66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63">
                                            <p:txEl>
                                              <p:pRg st="7" end="7"/>
                                            </p:txEl>
                                          </p:spTgt>
                                        </p:tgtEl>
                                        <p:attrNameLst>
                                          <p:attrName>style.visibility</p:attrName>
                                        </p:attrNameLst>
                                      </p:cBhvr>
                                      <p:to>
                                        <p:strVal val="visible"/>
                                      </p:to>
                                    </p:set>
                                    <p:animEffect transition="in" filter="fade">
                                      <p:cBhvr>
                                        <p:cTn id="47" dur="1000"/>
                                        <p:tgtEl>
                                          <p:spTgt spid="66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63">
                                            <p:txEl>
                                              <p:pRg st="8" end="8"/>
                                            </p:txEl>
                                          </p:spTgt>
                                        </p:tgtEl>
                                        <p:attrNameLst>
                                          <p:attrName>style.visibility</p:attrName>
                                        </p:attrNameLst>
                                      </p:cBhvr>
                                      <p:to>
                                        <p:strVal val="visible"/>
                                      </p:to>
                                    </p:set>
                                    <p:animEffect transition="in" filter="fade">
                                      <p:cBhvr>
                                        <p:cTn id="52" dur="1000"/>
                                        <p:tgtEl>
                                          <p:spTgt spid="66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3">
                                            <p:txEl>
                                              <p:pRg st="9" end="9"/>
                                            </p:txEl>
                                          </p:spTgt>
                                        </p:tgtEl>
                                        <p:attrNameLst>
                                          <p:attrName>style.visibility</p:attrName>
                                        </p:attrNameLst>
                                      </p:cBhvr>
                                      <p:to>
                                        <p:strVal val="visible"/>
                                      </p:to>
                                    </p:set>
                                    <p:animEffect transition="in" filter="fade">
                                      <p:cBhvr>
                                        <p:cTn id="57" dur="1000"/>
                                        <p:tgtEl>
                                          <p:spTgt spid="66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63">
                                            <p:txEl>
                                              <p:pRg st="10" end="10"/>
                                            </p:txEl>
                                          </p:spTgt>
                                        </p:tgtEl>
                                        <p:attrNameLst>
                                          <p:attrName>style.visibility</p:attrName>
                                        </p:attrNameLst>
                                      </p:cBhvr>
                                      <p:to>
                                        <p:strVal val="visible"/>
                                      </p:to>
                                    </p:set>
                                    <p:animEffect transition="in" filter="fade">
                                      <p:cBhvr>
                                        <p:cTn id="62" dur="1000"/>
                                        <p:tgtEl>
                                          <p:spTgt spid="66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64"/>
                                        </p:tgtEl>
                                        <p:attrNameLst>
                                          <p:attrName>style.visibility</p:attrName>
                                        </p:attrNameLst>
                                      </p:cBhvr>
                                      <p:to>
                                        <p:strVal val="visible"/>
                                      </p:to>
                                    </p:set>
                                    <p:anim calcmode="lin" valueType="num">
                                      <p:cBhvr additive="base">
                                        <p:cTn id="67" dur="500"/>
                                        <p:tgtEl>
                                          <p:spTgt spid="6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8"/>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pic>
        <p:nvPicPr>
          <p:cNvPr id="671" name="Google Shape;671;p48" descr="A picture containing table&#10;&#10;Description automatically generated"/>
          <p:cNvPicPr preferRelativeResize="0">
            <a:picLocks noGrp="1"/>
          </p:cNvPicPr>
          <p:nvPr>
            <p:ph type="body" idx="1"/>
          </p:nvPr>
        </p:nvPicPr>
        <p:blipFill rotWithShape="1">
          <a:blip r:embed="rId3">
            <a:alphaModFix/>
          </a:blip>
          <a:srcRect/>
          <a:stretch/>
        </p:blipFill>
        <p:spPr>
          <a:xfrm>
            <a:off x="342900" y="2679574"/>
            <a:ext cx="5753100" cy="2787775"/>
          </a:xfrm>
          <a:prstGeom prst="rect">
            <a:avLst/>
          </a:prstGeom>
          <a:noFill/>
          <a:ln>
            <a:noFill/>
          </a:ln>
        </p:spPr>
      </p:pic>
      <p:pic>
        <p:nvPicPr>
          <p:cNvPr id="672" name="Google Shape;672;p48" descr="Table&#10;&#10;Description automatically generated"/>
          <p:cNvPicPr preferRelativeResize="0"/>
          <p:nvPr/>
        </p:nvPicPr>
        <p:blipFill rotWithShape="1">
          <a:blip r:embed="rId4">
            <a:alphaModFix/>
          </a:blip>
          <a:srcRect/>
          <a:stretch/>
        </p:blipFill>
        <p:spPr>
          <a:xfrm>
            <a:off x="6410325" y="2679574"/>
            <a:ext cx="5638799" cy="2787775"/>
          </a:xfrm>
          <a:prstGeom prst="rect">
            <a:avLst/>
          </a:prstGeom>
          <a:noFill/>
          <a:ln>
            <a:noFill/>
          </a:ln>
        </p:spPr>
      </p:pic>
      <p:pic>
        <p:nvPicPr>
          <p:cNvPr id="673" name="Google Shape;673;p48" descr="Logo&#10;&#10;Description automatically generated"/>
          <p:cNvPicPr preferRelativeResize="0"/>
          <p:nvPr/>
        </p:nvPicPr>
        <p:blipFill rotWithShape="1">
          <a:blip r:embed="rId5">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0"/>
                                        </p:tgtEl>
                                        <p:attrNameLst>
                                          <p:attrName>style.visibility</p:attrName>
                                        </p:attrNameLst>
                                      </p:cBhvr>
                                      <p:to>
                                        <p:strVal val="visible"/>
                                      </p:to>
                                    </p:set>
                                    <p:anim calcmode="lin" valueType="num">
                                      <p:cBhvr additive="base">
                                        <p:cTn id="7" dur="500"/>
                                        <p:tgtEl>
                                          <p:spTgt spid="67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1"/>
                                        </p:tgtEl>
                                        <p:attrNameLst>
                                          <p:attrName>style.visibility</p:attrName>
                                        </p:attrNameLst>
                                      </p:cBhvr>
                                      <p:to>
                                        <p:strVal val="visible"/>
                                      </p:to>
                                    </p:set>
                                    <p:animEffect transition="in" filter="fade">
                                      <p:cBhvr>
                                        <p:cTn id="12" dur="2000"/>
                                        <p:tgtEl>
                                          <p:spTgt spid="6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2"/>
                                        </p:tgtEl>
                                        <p:attrNameLst>
                                          <p:attrName>style.visibility</p:attrName>
                                        </p:attrNameLst>
                                      </p:cBhvr>
                                      <p:to>
                                        <p:strVal val="visible"/>
                                      </p:to>
                                    </p:set>
                                    <p:animEffect transition="in" filter="fade">
                                      <p:cBhvr>
                                        <p:cTn id="17" dur="2000"/>
                                        <p:tgtEl>
                                          <p:spTgt spid="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9"/>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i="0">
                <a:latin typeface="Trebuchet MS"/>
                <a:ea typeface="Trebuchet MS"/>
                <a:cs typeface="Trebuchet MS"/>
                <a:sym typeface="Trebuchet MS"/>
              </a:rPr>
              <a:t>Fifth normal form (5NF)</a:t>
            </a:r>
            <a:endParaRPr sz="4000" b="1">
              <a:latin typeface="Trebuchet MS"/>
              <a:ea typeface="Trebuchet MS"/>
              <a:cs typeface="Trebuchet MS"/>
              <a:sym typeface="Trebuchet MS"/>
            </a:endParaRPr>
          </a:p>
        </p:txBody>
      </p:sp>
      <p:sp>
        <p:nvSpPr>
          <p:cNvPr id="679" name="Google Shape;679;p49"/>
          <p:cNvSpPr txBox="1">
            <a:spLocks noGrp="1"/>
          </p:cNvSpPr>
          <p:nvPr>
            <p:ph type="body" idx="1"/>
          </p:nvPr>
        </p:nvSpPr>
        <p:spPr>
          <a:xfrm>
            <a:off x="680321" y="2336872"/>
            <a:ext cx="9613861" cy="400178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400"/>
              <a:buFont typeface="Arial"/>
              <a:buChar char="•"/>
            </a:pPr>
            <a:r>
              <a:rPr lang="en-US" b="1" i="0"/>
              <a:t>A relation is in 5NF if it is in 4NF and not contains any join dependency and joining should be lossless.</a:t>
            </a:r>
            <a:endParaRPr/>
          </a:p>
          <a:p>
            <a:pPr marL="228600" lvl="0" indent="-76200" algn="just" rtl="0">
              <a:lnSpc>
                <a:spcPct val="90000"/>
              </a:lnSpc>
              <a:spcBef>
                <a:spcPts val="1000"/>
              </a:spcBef>
              <a:spcAft>
                <a:spcPts val="0"/>
              </a:spcAft>
              <a:buClr>
                <a:schemeClr val="lt1"/>
              </a:buClr>
              <a:buSzPts val="2400"/>
              <a:buFont typeface="Arial"/>
              <a:buNone/>
            </a:pPr>
            <a:endParaRPr b="1" i="0"/>
          </a:p>
          <a:p>
            <a:pPr marL="228600" lvl="0" indent="-228600" algn="just" rtl="0">
              <a:lnSpc>
                <a:spcPct val="90000"/>
              </a:lnSpc>
              <a:spcBef>
                <a:spcPts val="1000"/>
              </a:spcBef>
              <a:spcAft>
                <a:spcPts val="0"/>
              </a:spcAft>
              <a:buClr>
                <a:schemeClr val="lt1"/>
              </a:buClr>
              <a:buSzPts val="2400"/>
              <a:buFont typeface="Arial"/>
              <a:buChar char="•"/>
            </a:pPr>
            <a:r>
              <a:rPr lang="en-US" b="1" i="0"/>
              <a:t>5NF is satisfied when all the tables are broken into as many tables as possible in order to avoid redundancy.</a:t>
            </a:r>
            <a:endParaRPr/>
          </a:p>
          <a:p>
            <a:pPr marL="228600" lvl="0" indent="-76200" algn="just" rtl="0">
              <a:lnSpc>
                <a:spcPct val="90000"/>
              </a:lnSpc>
              <a:spcBef>
                <a:spcPts val="1000"/>
              </a:spcBef>
              <a:spcAft>
                <a:spcPts val="0"/>
              </a:spcAft>
              <a:buClr>
                <a:schemeClr val="lt1"/>
              </a:buClr>
              <a:buSzPts val="2400"/>
              <a:buFont typeface="Arial"/>
              <a:buNone/>
            </a:pPr>
            <a:endParaRPr b="1" i="0"/>
          </a:p>
          <a:p>
            <a:pPr marL="228600" lvl="0" indent="-228600" algn="just" rtl="0">
              <a:lnSpc>
                <a:spcPct val="90000"/>
              </a:lnSpc>
              <a:spcBef>
                <a:spcPts val="1000"/>
              </a:spcBef>
              <a:spcAft>
                <a:spcPts val="0"/>
              </a:spcAft>
              <a:buClr>
                <a:schemeClr val="lt1"/>
              </a:buClr>
              <a:buSzPts val="2400"/>
              <a:buFont typeface="Arial"/>
              <a:buChar char="•"/>
            </a:pPr>
            <a:r>
              <a:rPr lang="en-US" b="1" i="0"/>
              <a:t>5NF is also known as Project-join normal form (PJ/NF).</a:t>
            </a:r>
            <a:endParaRPr/>
          </a:p>
          <a:p>
            <a:pPr marL="0" lvl="0" indent="0" algn="just" rtl="0">
              <a:lnSpc>
                <a:spcPct val="90000"/>
              </a:lnSpc>
              <a:spcBef>
                <a:spcPts val="1000"/>
              </a:spcBef>
              <a:spcAft>
                <a:spcPts val="0"/>
              </a:spcAft>
              <a:buClr>
                <a:schemeClr val="lt1"/>
              </a:buClr>
              <a:buSzPts val="2400"/>
              <a:buNone/>
            </a:pPr>
            <a:endParaRPr b="0" i="0">
              <a:solidFill>
                <a:srgbClr val="000000"/>
              </a:solidFill>
              <a:latin typeface="Inter"/>
              <a:ea typeface="Inter"/>
              <a:cs typeface="Inter"/>
              <a:sym typeface="Inter"/>
            </a:endParaRPr>
          </a:p>
          <a:p>
            <a:pPr marL="228600" lvl="0" indent="-76200" algn="l" rtl="0">
              <a:lnSpc>
                <a:spcPct val="90000"/>
              </a:lnSpc>
              <a:spcBef>
                <a:spcPts val="1000"/>
              </a:spcBef>
              <a:spcAft>
                <a:spcPts val="0"/>
              </a:spcAft>
              <a:buClr>
                <a:schemeClr val="lt1"/>
              </a:buClr>
              <a:buSzPts val="2400"/>
              <a:buNone/>
            </a:pPr>
            <a:endParaRPr/>
          </a:p>
        </p:txBody>
      </p:sp>
      <p:pic>
        <p:nvPicPr>
          <p:cNvPr id="680" name="Google Shape;680;p49"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8"/>
                                        </p:tgtEl>
                                        <p:attrNameLst>
                                          <p:attrName>style.visibility</p:attrName>
                                        </p:attrNameLst>
                                      </p:cBhvr>
                                      <p:to>
                                        <p:strVal val="visible"/>
                                      </p:to>
                                    </p:set>
                                    <p:anim calcmode="lin" valueType="num">
                                      <p:cBhvr additive="base">
                                        <p:cTn id="7" dur="500"/>
                                        <p:tgtEl>
                                          <p:spTgt spid="67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7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79">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79">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79">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7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79">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249"/>
        <p:cNvGrpSpPr/>
        <p:nvPr/>
      </p:nvGrpSpPr>
      <p:grpSpPr>
        <a:xfrm>
          <a:off x="0" y="0"/>
          <a:ext cx="0" cy="0"/>
          <a:chOff x="0" y="0"/>
          <a:chExt cx="0" cy="0"/>
        </a:xfrm>
      </p:grpSpPr>
      <p:sp>
        <p:nvSpPr>
          <p:cNvPr id="250" name="Google Shape;250;p5"/>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51" name="Google Shape;251;p5"/>
          <p:cNvPicPr preferRelativeResize="0"/>
          <p:nvPr/>
        </p:nvPicPr>
        <p:blipFill rotWithShape="1">
          <a:blip r:embed="rId3">
            <a:alphaModFix amt="10000"/>
          </a:blip>
          <a:srcRect/>
          <a:stretch/>
        </p:blipFill>
        <p:spPr>
          <a:xfrm>
            <a:off x="0" y="0"/>
            <a:ext cx="12192000" cy="6858000"/>
          </a:xfrm>
          <a:prstGeom prst="rect">
            <a:avLst/>
          </a:prstGeom>
          <a:noFill/>
          <a:ln>
            <a:noFill/>
          </a:ln>
        </p:spPr>
      </p:pic>
      <p:sp>
        <p:nvSpPr>
          <p:cNvPr id="252" name="Google Shape;252;p5"/>
          <p:cNvSpPr/>
          <p:nvPr/>
        </p:nvSpPr>
        <p:spPr>
          <a:xfrm>
            <a:off x="7555992" y="0"/>
            <a:ext cx="4636008" cy="68580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53" name="Google Shape;253;p5"/>
          <p:cNvSpPr/>
          <p:nvPr/>
        </p:nvSpPr>
        <p:spPr>
          <a:xfrm>
            <a:off x="2" y="609600"/>
            <a:ext cx="7876030"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txBox="1">
            <a:spLocks noGrp="1"/>
          </p:cNvSpPr>
          <p:nvPr>
            <p:ph type="title"/>
          </p:nvPr>
        </p:nvSpPr>
        <p:spPr>
          <a:xfrm>
            <a:off x="680321" y="753228"/>
            <a:ext cx="7087552"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Poppins"/>
              <a:buNone/>
            </a:pPr>
            <a:r>
              <a:rPr lang="en-US" b="1" i="0">
                <a:latin typeface="Poppins"/>
                <a:ea typeface="Poppins"/>
                <a:cs typeface="Poppins"/>
                <a:sym typeface="Poppins"/>
              </a:rPr>
              <a:t>Database – Primary Key</a:t>
            </a:r>
            <a:endParaRPr/>
          </a:p>
        </p:txBody>
      </p:sp>
      <p:pic>
        <p:nvPicPr>
          <p:cNvPr id="255" name="Google Shape;255;p5"/>
          <p:cNvPicPr preferRelativeResize="0"/>
          <p:nvPr/>
        </p:nvPicPr>
        <p:blipFill rotWithShape="1">
          <a:blip r:embed="rId4">
            <a:alphaModFix/>
          </a:blip>
          <a:srcRect/>
          <a:stretch/>
        </p:blipFill>
        <p:spPr>
          <a:xfrm>
            <a:off x="2" y="1970240"/>
            <a:ext cx="7967048" cy="321164"/>
          </a:xfrm>
          <a:prstGeom prst="rect">
            <a:avLst/>
          </a:prstGeom>
          <a:noFill/>
          <a:ln>
            <a:noFill/>
          </a:ln>
        </p:spPr>
      </p:pic>
      <p:sp>
        <p:nvSpPr>
          <p:cNvPr id="256" name="Google Shape;256;p5"/>
          <p:cNvSpPr txBox="1">
            <a:spLocks noGrp="1"/>
          </p:cNvSpPr>
          <p:nvPr>
            <p:ph type="body" idx="1"/>
          </p:nvPr>
        </p:nvSpPr>
        <p:spPr>
          <a:xfrm>
            <a:off x="257175" y="2121426"/>
            <a:ext cx="6846357" cy="43936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i="0"/>
              <a:t>The primary key is very useful when we need to identify only one value from the entity. However, the entity may contain various keys, but the most suitable key is called the Primary Key. </a:t>
            </a:r>
            <a:endParaRPr/>
          </a:p>
          <a:p>
            <a:pPr marL="228600" lvl="0" indent="-101600" algn="just" rtl="0">
              <a:lnSpc>
                <a:spcPct val="90000"/>
              </a:lnSpc>
              <a:spcBef>
                <a:spcPts val="1000"/>
              </a:spcBef>
              <a:spcAft>
                <a:spcPts val="0"/>
              </a:spcAft>
              <a:buClr>
                <a:schemeClr val="lt1"/>
              </a:buClr>
              <a:buSzPts val="2000"/>
              <a:buNone/>
            </a:pPr>
            <a:endParaRPr sz="2000" b="1" i="0"/>
          </a:p>
          <a:p>
            <a:pPr marL="228600" lvl="0" indent="-228600" algn="just" rtl="0">
              <a:lnSpc>
                <a:spcPct val="90000"/>
              </a:lnSpc>
              <a:spcBef>
                <a:spcPts val="1000"/>
              </a:spcBef>
              <a:spcAft>
                <a:spcPts val="0"/>
              </a:spcAft>
              <a:buClr>
                <a:schemeClr val="lt1"/>
              </a:buClr>
              <a:buSzPts val="2000"/>
              <a:buChar char="•"/>
            </a:pPr>
            <a:r>
              <a:rPr lang="en-US" sz="2000" b="1" i="0"/>
              <a:t>For example, the key that can be used to identify an employee in an Employee table can be Employee ID, as it is different for every entry in the table. So, we can make Employee ID the Primary Key in this case. </a:t>
            </a:r>
            <a:endParaRPr/>
          </a:p>
          <a:p>
            <a:pPr marL="228600" lvl="0" indent="-101600" algn="just" rtl="0">
              <a:lnSpc>
                <a:spcPct val="90000"/>
              </a:lnSpc>
              <a:spcBef>
                <a:spcPts val="1000"/>
              </a:spcBef>
              <a:spcAft>
                <a:spcPts val="0"/>
              </a:spcAft>
              <a:buClr>
                <a:schemeClr val="lt1"/>
              </a:buClr>
              <a:buSzPts val="2000"/>
              <a:buNone/>
            </a:pPr>
            <a:endParaRPr sz="2000" b="1" i="0"/>
          </a:p>
          <a:p>
            <a:pPr marL="228600" lvl="0" indent="-228600" algn="l" rtl="0">
              <a:lnSpc>
                <a:spcPct val="90000"/>
              </a:lnSpc>
              <a:spcBef>
                <a:spcPts val="1000"/>
              </a:spcBef>
              <a:spcAft>
                <a:spcPts val="0"/>
              </a:spcAft>
              <a:buClr>
                <a:schemeClr val="lt1"/>
              </a:buClr>
              <a:buSzPts val="2000"/>
              <a:buChar char="•"/>
            </a:pPr>
            <a:r>
              <a:rPr lang="en-US" sz="2000" b="1" i="0"/>
              <a:t>Now the selection of an employee can be made by using the primary key. </a:t>
            </a:r>
            <a:br>
              <a:rPr lang="en-US" sz="1700"/>
            </a:br>
            <a:endParaRPr sz="1700"/>
          </a:p>
        </p:txBody>
      </p:sp>
      <p:pic>
        <p:nvPicPr>
          <p:cNvPr id="257" name="Google Shape;257;p5" descr="Background pattern&#10;&#10;Description automatically generated"/>
          <p:cNvPicPr preferRelativeResize="0"/>
          <p:nvPr/>
        </p:nvPicPr>
        <p:blipFill rotWithShape="1">
          <a:blip r:embed="rId5">
            <a:alphaModFix/>
          </a:blip>
          <a:srcRect/>
          <a:stretch/>
        </p:blipFill>
        <p:spPr>
          <a:xfrm>
            <a:off x="7783853" y="2752280"/>
            <a:ext cx="4234182" cy="2238819"/>
          </a:xfrm>
          <a:prstGeom prst="rect">
            <a:avLst/>
          </a:prstGeom>
          <a:noFill/>
          <a:ln>
            <a:noFill/>
          </a:ln>
          <a:effectLst>
            <a:outerShdw blurRad="76200" dist="63500" dir="5040000" algn="tl" rotWithShape="0">
              <a:srgbClr val="000000">
                <a:alpha val="40784"/>
              </a:srgbClr>
            </a:outerShdw>
          </a:effectLst>
        </p:spPr>
      </p:pic>
      <p:pic>
        <p:nvPicPr>
          <p:cNvPr id="258" name="Google Shape;258;p5"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6">
                                            <p:txEl>
                                              <p:pRg st="0" end="0"/>
                                            </p:txEl>
                                          </p:spTgt>
                                        </p:tgtEl>
                                        <p:attrNameLst>
                                          <p:attrName>style.visibility</p:attrName>
                                        </p:attrNameLst>
                                      </p:cBhvr>
                                      <p:to>
                                        <p:strVal val="visible"/>
                                      </p:to>
                                    </p:set>
                                    <p:anim calcmode="lin" valueType="num">
                                      <p:cBhvr additive="base">
                                        <p:cTn id="12" dur="500"/>
                                        <p:tgtEl>
                                          <p:spTgt spid="25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6">
                                            <p:txEl>
                                              <p:pRg st="1" end="1"/>
                                            </p:txEl>
                                          </p:spTgt>
                                        </p:tgtEl>
                                        <p:attrNameLst>
                                          <p:attrName>style.visibility</p:attrName>
                                        </p:attrNameLst>
                                      </p:cBhvr>
                                      <p:to>
                                        <p:strVal val="visible"/>
                                      </p:to>
                                    </p:set>
                                    <p:anim calcmode="lin" valueType="num">
                                      <p:cBhvr additive="base">
                                        <p:cTn id="17" dur="500"/>
                                        <p:tgtEl>
                                          <p:spTgt spid="25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56">
                                            <p:txEl>
                                              <p:pRg st="2" end="2"/>
                                            </p:txEl>
                                          </p:spTgt>
                                        </p:tgtEl>
                                        <p:attrNameLst>
                                          <p:attrName>style.visibility</p:attrName>
                                        </p:attrNameLst>
                                      </p:cBhvr>
                                      <p:to>
                                        <p:strVal val="visible"/>
                                      </p:to>
                                    </p:set>
                                    <p:anim calcmode="lin" valueType="num">
                                      <p:cBhvr additive="base">
                                        <p:cTn id="22" dur="500"/>
                                        <p:tgtEl>
                                          <p:spTgt spid="25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6">
                                            <p:txEl>
                                              <p:pRg st="3" end="3"/>
                                            </p:txEl>
                                          </p:spTgt>
                                        </p:tgtEl>
                                        <p:attrNameLst>
                                          <p:attrName>style.visibility</p:attrName>
                                        </p:attrNameLst>
                                      </p:cBhvr>
                                      <p:to>
                                        <p:strVal val="visible"/>
                                      </p:to>
                                    </p:set>
                                    <p:anim calcmode="lin" valueType="num">
                                      <p:cBhvr additive="base">
                                        <p:cTn id="27" dur="500"/>
                                        <p:tgtEl>
                                          <p:spTgt spid="25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56">
                                            <p:txEl>
                                              <p:pRg st="4" end="4"/>
                                            </p:txEl>
                                          </p:spTgt>
                                        </p:tgtEl>
                                        <p:attrNameLst>
                                          <p:attrName>style.visibility</p:attrName>
                                        </p:attrNameLst>
                                      </p:cBhvr>
                                      <p:to>
                                        <p:strVal val="visible"/>
                                      </p:to>
                                    </p:set>
                                    <p:anim calcmode="lin" valueType="num">
                                      <p:cBhvr additive="base">
                                        <p:cTn id="32" dur="500"/>
                                        <p:tgtEl>
                                          <p:spTgt spid="25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7"/>
                                        </p:tgtEl>
                                        <p:attrNameLst>
                                          <p:attrName>style.visibility</p:attrName>
                                        </p:attrNameLst>
                                      </p:cBhvr>
                                      <p:to>
                                        <p:strVal val="visible"/>
                                      </p:to>
                                    </p:set>
                                    <p:animEffect transition="in" filter="fade">
                                      <p:cBhvr>
                                        <p:cTn id="37" dur="1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684"/>
        <p:cNvGrpSpPr/>
        <p:nvPr/>
      </p:nvGrpSpPr>
      <p:grpSpPr>
        <a:xfrm>
          <a:off x="0" y="0"/>
          <a:ext cx="0" cy="0"/>
          <a:chOff x="0" y="0"/>
          <a:chExt cx="0" cy="0"/>
        </a:xfrm>
      </p:grpSpPr>
      <p:sp>
        <p:nvSpPr>
          <p:cNvPr id="685" name="Google Shape;685;p50"/>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sp>
        <p:nvSpPr>
          <p:cNvPr id="686" name="Google Shape;686;p50"/>
          <p:cNvSpPr txBox="1">
            <a:spLocks noGrp="1"/>
          </p:cNvSpPr>
          <p:nvPr>
            <p:ph type="body" idx="1"/>
          </p:nvPr>
        </p:nvSpPr>
        <p:spPr>
          <a:xfrm>
            <a:off x="151315" y="2024109"/>
            <a:ext cx="6068510" cy="4651899"/>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lt1"/>
              </a:buClr>
              <a:buSzPts val="2000"/>
              <a:buChar char="•"/>
            </a:pPr>
            <a:r>
              <a:rPr lang="en-US" sz="2000" b="1" i="0"/>
              <a:t>In the table, John takes both Computer and Math classes for Semester 1, but he doesn't take a Math class for Semester 2. In this case, a combination of all these fields is required to identify valid data.</a:t>
            </a:r>
            <a:endParaRPr/>
          </a:p>
          <a:p>
            <a:pPr marL="228600" lvl="0" indent="-101600" algn="just" rtl="0">
              <a:lnSpc>
                <a:spcPct val="90000"/>
              </a:lnSpc>
              <a:spcBef>
                <a:spcPts val="1000"/>
              </a:spcBef>
              <a:spcAft>
                <a:spcPts val="0"/>
              </a:spcAft>
              <a:buClr>
                <a:schemeClr val="lt1"/>
              </a:buClr>
              <a:buSzPts val="2000"/>
              <a:buNone/>
            </a:pPr>
            <a:endParaRPr sz="2000" b="1" i="0"/>
          </a:p>
          <a:p>
            <a:pPr marL="228600" lvl="0" indent="-228600" algn="just" rtl="0">
              <a:lnSpc>
                <a:spcPct val="90000"/>
              </a:lnSpc>
              <a:spcBef>
                <a:spcPts val="1000"/>
              </a:spcBef>
              <a:spcAft>
                <a:spcPts val="0"/>
              </a:spcAft>
              <a:buClr>
                <a:schemeClr val="lt1"/>
              </a:buClr>
              <a:buSzPts val="2000"/>
              <a:buChar char="•"/>
            </a:pPr>
            <a:r>
              <a:rPr lang="en-US" sz="2000" b="1" i="0"/>
              <a:t>Suppose we add a new Semester as Semester 3 but do not know about the subject and who will be taking that subject, so we leave Lecturer and Subject as NULL. But all three columns together act as a primary key, so we can't leave the other two columns blank.</a:t>
            </a:r>
            <a:endParaRPr/>
          </a:p>
          <a:p>
            <a:pPr marL="228600" lvl="0" indent="-101600" algn="just" rtl="0">
              <a:lnSpc>
                <a:spcPct val="90000"/>
              </a:lnSpc>
              <a:spcBef>
                <a:spcPts val="1000"/>
              </a:spcBef>
              <a:spcAft>
                <a:spcPts val="0"/>
              </a:spcAft>
              <a:buClr>
                <a:schemeClr val="lt1"/>
              </a:buClr>
              <a:buSzPts val="2000"/>
              <a:buNone/>
            </a:pPr>
            <a:endParaRPr sz="2000" b="1" i="0"/>
          </a:p>
          <a:p>
            <a:pPr marL="228600" lvl="0" indent="-228600" algn="just" rtl="0">
              <a:lnSpc>
                <a:spcPct val="90000"/>
              </a:lnSpc>
              <a:spcBef>
                <a:spcPts val="1000"/>
              </a:spcBef>
              <a:spcAft>
                <a:spcPts val="0"/>
              </a:spcAft>
              <a:buClr>
                <a:schemeClr val="lt1"/>
              </a:buClr>
              <a:buSzPts val="2000"/>
              <a:buChar char="•"/>
            </a:pPr>
            <a:r>
              <a:rPr lang="en-US" sz="2000" b="1" i="0"/>
              <a:t>So , to make the above table into 5NF, we can decompose it into three relations P1, P2 &amp; P3:</a:t>
            </a:r>
            <a:endParaRPr/>
          </a:p>
          <a:p>
            <a:pPr marL="228600" lvl="0" indent="-139700" algn="l" rtl="0">
              <a:lnSpc>
                <a:spcPct val="90000"/>
              </a:lnSpc>
              <a:spcBef>
                <a:spcPts val="1000"/>
              </a:spcBef>
              <a:spcAft>
                <a:spcPts val="0"/>
              </a:spcAft>
              <a:buClr>
                <a:schemeClr val="lt1"/>
              </a:buClr>
              <a:buSzPts val="1400"/>
              <a:buNone/>
            </a:pPr>
            <a:endParaRPr sz="1400"/>
          </a:p>
        </p:txBody>
      </p:sp>
      <p:pic>
        <p:nvPicPr>
          <p:cNvPr id="687" name="Google Shape;687;p50" descr="Graphical user interface, application&#10;&#10;Description automatically generated"/>
          <p:cNvPicPr preferRelativeResize="0"/>
          <p:nvPr/>
        </p:nvPicPr>
        <p:blipFill rotWithShape="1">
          <a:blip r:embed="rId3">
            <a:alphaModFix/>
          </a:blip>
          <a:srcRect/>
          <a:stretch/>
        </p:blipFill>
        <p:spPr>
          <a:xfrm>
            <a:off x="6400800" y="2805600"/>
            <a:ext cx="5639886" cy="2376000"/>
          </a:xfrm>
          <a:prstGeom prst="rect">
            <a:avLst/>
          </a:prstGeom>
          <a:noFill/>
          <a:ln>
            <a:noFill/>
          </a:ln>
          <a:effectLst>
            <a:outerShdw blurRad="76200" dist="63500" dir="5040000" algn="tl" rotWithShape="0">
              <a:srgbClr val="000000">
                <a:alpha val="40784"/>
              </a:srgbClr>
            </a:outerShdw>
          </a:effectLst>
        </p:spPr>
      </p:pic>
      <p:pic>
        <p:nvPicPr>
          <p:cNvPr id="688" name="Google Shape;688;p50"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5"/>
                                        </p:tgtEl>
                                        <p:attrNameLst>
                                          <p:attrName>style.visibility</p:attrName>
                                        </p:attrNameLst>
                                      </p:cBhvr>
                                      <p:to>
                                        <p:strVal val="visible"/>
                                      </p:to>
                                    </p:set>
                                    <p:animEffect transition="in" filter="fade">
                                      <p:cBhvr>
                                        <p:cTn id="7" dur="1000"/>
                                        <p:tgtEl>
                                          <p:spTgt spid="68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86">
                                            <p:txEl>
                                              <p:pRg st="0" end="0"/>
                                            </p:txEl>
                                          </p:spTgt>
                                        </p:tgtEl>
                                        <p:attrNameLst>
                                          <p:attrName>style.visibility</p:attrName>
                                        </p:attrNameLst>
                                      </p:cBhvr>
                                      <p:to>
                                        <p:strVal val="visible"/>
                                      </p:to>
                                    </p:set>
                                    <p:anim calcmode="lin" valueType="num">
                                      <p:cBhvr additive="base">
                                        <p:cTn id="12" dur="500"/>
                                        <p:tgtEl>
                                          <p:spTgt spid="6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86">
                                            <p:txEl>
                                              <p:pRg st="1" end="1"/>
                                            </p:txEl>
                                          </p:spTgt>
                                        </p:tgtEl>
                                        <p:attrNameLst>
                                          <p:attrName>style.visibility</p:attrName>
                                        </p:attrNameLst>
                                      </p:cBhvr>
                                      <p:to>
                                        <p:strVal val="visible"/>
                                      </p:to>
                                    </p:set>
                                    <p:anim calcmode="lin" valueType="num">
                                      <p:cBhvr additive="base">
                                        <p:cTn id="17" dur="500"/>
                                        <p:tgtEl>
                                          <p:spTgt spid="6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86">
                                            <p:txEl>
                                              <p:pRg st="2" end="2"/>
                                            </p:txEl>
                                          </p:spTgt>
                                        </p:tgtEl>
                                        <p:attrNameLst>
                                          <p:attrName>style.visibility</p:attrName>
                                        </p:attrNameLst>
                                      </p:cBhvr>
                                      <p:to>
                                        <p:strVal val="visible"/>
                                      </p:to>
                                    </p:set>
                                    <p:anim calcmode="lin" valueType="num">
                                      <p:cBhvr additive="base">
                                        <p:cTn id="22" dur="500"/>
                                        <p:tgtEl>
                                          <p:spTgt spid="6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86">
                                            <p:txEl>
                                              <p:pRg st="3" end="3"/>
                                            </p:txEl>
                                          </p:spTgt>
                                        </p:tgtEl>
                                        <p:attrNameLst>
                                          <p:attrName>style.visibility</p:attrName>
                                        </p:attrNameLst>
                                      </p:cBhvr>
                                      <p:to>
                                        <p:strVal val="visible"/>
                                      </p:to>
                                    </p:set>
                                    <p:anim calcmode="lin" valueType="num">
                                      <p:cBhvr additive="base">
                                        <p:cTn id="27" dur="500"/>
                                        <p:tgtEl>
                                          <p:spTgt spid="68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86">
                                            <p:txEl>
                                              <p:pRg st="4" end="4"/>
                                            </p:txEl>
                                          </p:spTgt>
                                        </p:tgtEl>
                                        <p:attrNameLst>
                                          <p:attrName>style.visibility</p:attrName>
                                        </p:attrNameLst>
                                      </p:cBhvr>
                                      <p:to>
                                        <p:strVal val="visible"/>
                                      </p:to>
                                    </p:set>
                                    <p:anim calcmode="lin" valueType="num">
                                      <p:cBhvr additive="base">
                                        <p:cTn id="32" dur="500"/>
                                        <p:tgtEl>
                                          <p:spTgt spid="68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86">
                                            <p:txEl>
                                              <p:pRg st="5" end="5"/>
                                            </p:txEl>
                                          </p:spTgt>
                                        </p:tgtEl>
                                        <p:attrNameLst>
                                          <p:attrName>style.visibility</p:attrName>
                                        </p:attrNameLst>
                                      </p:cBhvr>
                                      <p:to>
                                        <p:strVal val="visible"/>
                                      </p:to>
                                    </p:set>
                                    <p:anim calcmode="lin" valueType="num">
                                      <p:cBhvr additive="base">
                                        <p:cTn id="37" dur="500"/>
                                        <p:tgtEl>
                                          <p:spTgt spid="68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7"/>
                                        </p:tgtEl>
                                        <p:attrNameLst>
                                          <p:attrName>style.visibility</p:attrName>
                                        </p:attrNameLst>
                                      </p:cBhvr>
                                      <p:to>
                                        <p:strVal val="visible"/>
                                      </p:to>
                                    </p:set>
                                    <p:animEffect transition="in" filter="fade">
                                      <p:cBhvr>
                                        <p:cTn id="42" dur="5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1"/>
          <p:cNvSpPr txBox="1">
            <a:spLocks noGrp="1"/>
          </p:cNvSpPr>
          <p:nvPr>
            <p:ph type="title"/>
          </p:nvPr>
        </p:nvSpPr>
        <p:spPr>
          <a:xfrm>
            <a:off x="133165" y="753228"/>
            <a:ext cx="10161017"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a:t>CONTINUE…</a:t>
            </a:r>
            <a:endParaRPr sz="4000" b="1"/>
          </a:p>
        </p:txBody>
      </p:sp>
      <p:pic>
        <p:nvPicPr>
          <p:cNvPr id="694" name="Google Shape;694;p51" descr="Table&#10;&#10;Description automatically generated"/>
          <p:cNvPicPr preferRelativeResize="0">
            <a:picLocks noGrp="1"/>
          </p:cNvPicPr>
          <p:nvPr>
            <p:ph type="body" idx="1"/>
          </p:nvPr>
        </p:nvPicPr>
        <p:blipFill rotWithShape="1">
          <a:blip r:embed="rId3">
            <a:alphaModFix/>
          </a:blip>
          <a:srcRect/>
          <a:stretch/>
        </p:blipFill>
        <p:spPr>
          <a:xfrm>
            <a:off x="314244" y="2143266"/>
            <a:ext cx="5781756" cy="2283733"/>
          </a:xfrm>
          <a:prstGeom prst="rect">
            <a:avLst/>
          </a:prstGeom>
          <a:noFill/>
          <a:ln>
            <a:noFill/>
          </a:ln>
        </p:spPr>
      </p:pic>
      <p:pic>
        <p:nvPicPr>
          <p:cNvPr id="695" name="Google Shape;695;p51" descr="Table&#10;&#10;Description automatically generated"/>
          <p:cNvPicPr preferRelativeResize="0"/>
          <p:nvPr/>
        </p:nvPicPr>
        <p:blipFill rotWithShape="1">
          <a:blip r:embed="rId4">
            <a:alphaModFix/>
          </a:blip>
          <a:srcRect/>
          <a:stretch/>
        </p:blipFill>
        <p:spPr>
          <a:xfrm>
            <a:off x="6409678" y="2143266"/>
            <a:ext cx="5681707" cy="2357713"/>
          </a:xfrm>
          <a:prstGeom prst="rect">
            <a:avLst/>
          </a:prstGeom>
          <a:noFill/>
          <a:ln>
            <a:noFill/>
          </a:ln>
        </p:spPr>
      </p:pic>
      <p:pic>
        <p:nvPicPr>
          <p:cNvPr id="696" name="Google Shape;696;p51" descr="Table&#10;&#10;Description automatically generated"/>
          <p:cNvPicPr preferRelativeResize="0"/>
          <p:nvPr/>
        </p:nvPicPr>
        <p:blipFill rotWithShape="1">
          <a:blip r:embed="rId5">
            <a:alphaModFix/>
          </a:blip>
          <a:srcRect/>
          <a:stretch/>
        </p:blipFill>
        <p:spPr>
          <a:xfrm>
            <a:off x="1636687" y="4589617"/>
            <a:ext cx="8145488" cy="2195096"/>
          </a:xfrm>
          <a:prstGeom prst="rect">
            <a:avLst/>
          </a:prstGeom>
          <a:noFill/>
          <a:ln>
            <a:noFill/>
          </a:ln>
        </p:spPr>
      </p:pic>
      <p:pic>
        <p:nvPicPr>
          <p:cNvPr id="697" name="Google Shape;697;p51" descr="Logo&#10;&#10;Description automatically generated"/>
          <p:cNvPicPr preferRelativeResize="0"/>
          <p:nvPr/>
        </p:nvPicPr>
        <p:blipFill rotWithShape="1">
          <a:blip r:embed="rId6">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3"/>
                                        </p:tgtEl>
                                        <p:attrNameLst>
                                          <p:attrName>style.visibility</p:attrName>
                                        </p:attrNameLst>
                                      </p:cBhvr>
                                      <p:to>
                                        <p:strVal val="visible"/>
                                      </p:to>
                                    </p:set>
                                    <p:animEffect transition="in" filter="fade">
                                      <p:cBhvr>
                                        <p:cTn id="7" dur="1000"/>
                                        <p:tgtEl>
                                          <p:spTgt spid="6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fade">
                                      <p:cBhvr>
                                        <p:cTn id="12" dur="1000"/>
                                        <p:tgtEl>
                                          <p:spTgt spid="6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5"/>
                                        </p:tgtEl>
                                        <p:attrNameLst>
                                          <p:attrName>style.visibility</p:attrName>
                                        </p:attrNameLst>
                                      </p:cBhvr>
                                      <p:to>
                                        <p:strVal val="visible"/>
                                      </p:to>
                                    </p:set>
                                    <p:animEffect transition="in" filter="fade">
                                      <p:cBhvr>
                                        <p:cTn id="17" dur="1000"/>
                                        <p:tgtEl>
                                          <p:spTgt spid="69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96"/>
                                        </p:tgtEl>
                                        <p:attrNameLst>
                                          <p:attrName>style.visibility</p:attrName>
                                        </p:attrNameLst>
                                      </p:cBhvr>
                                      <p:to>
                                        <p:strVal val="visible"/>
                                      </p:to>
                                    </p:set>
                                    <p:anim calcmode="lin" valueType="num">
                                      <p:cBhvr additive="base">
                                        <p:cTn id="22" dur="500"/>
                                        <p:tgtEl>
                                          <p:spTgt spid="6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2"/>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i="0">
                <a:latin typeface="Trebuchet MS"/>
                <a:ea typeface="Trebuchet MS"/>
                <a:cs typeface="Trebuchet MS"/>
                <a:sym typeface="Trebuchet MS"/>
              </a:rPr>
              <a:t>Advantages of Normalization</a:t>
            </a:r>
            <a:endParaRPr sz="4000" b="1">
              <a:latin typeface="Trebuchet MS"/>
              <a:ea typeface="Trebuchet MS"/>
              <a:cs typeface="Trebuchet MS"/>
              <a:sym typeface="Trebuchet MS"/>
            </a:endParaRPr>
          </a:p>
        </p:txBody>
      </p:sp>
      <p:sp>
        <p:nvSpPr>
          <p:cNvPr id="703" name="Google Shape;703;p52"/>
          <p:cNvSpPr txBox="1">
            <a:spLocks noGrp="1"/>
          </p:cNvSpPr>
          <p:nvPr>
            <p:ph type="body" idx="1"/>
          </p:nvPr>
        </p:nvSpPr>
        <p:spPr>
          <a:xfrm>
            <a:off x="680321" y="2336872"/>
            <a:ext cx="10230335" cy="4214847"/>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Font typeface="Arial"/>
              <a:buChar char="•"/>
            </a:pPr>
            <a:r>
              <a:rPr lang="en-US" sz="2000" b="1" i="0">
                <a:latin typeface="Trebuchet MS"/>
                <a:ea typeface="Trebuchet MS"/>
                <a:cs typeface="Trebuchet MS"/>
                <a:sym typeface="Trebuchet MS"/>
              </a:rPr>
              <a:t>Normalization helps to minimize data redundancy.</a:t>
            </a:r>
            <a:endParaRPr/>
          </a:p>
          <a:p>
            <a:pPr marL="228600" lvl="0" indent="-101600" algn="just" rtl="0">
              <a:lnSpc>
                <a:spcPct val="90000"/>
              </a:lnSpc>
              <a:spcBef>
                <a:spcPts val="1000"/>
              </a:spcBef>
              <a:spcAft>
                <a:spcPts val="0"/>
              </a:spcAft>
              <a:buClr>
                <a:schemeClr val="lt1"/>
              </a:buClr>
              <a:buSzPts val="2000"/>
              <a:buFont typeface="Arial"/>
              <a:buNone/>
            </a:pPr>
            <a:endParaRPr sz="2000" b="1" i="0">
              <a:latin typeface="Trebuchet MS"/>
              <a:ea typeface="Trebuchet MS"/>
              <a:cs typeface="Trebuchet MS"/>
              <a:sym typeface="Trebuchet MS"/>
            </a:endParaRPr>
          </a:p>
          <a:p>
            <a:pPr marL="228600" lvl="0" indent="-228600" algn="just" rtl="0">
              <a:lnSpc>
                <a:spcPct val="90000"/>
              </a:lnSpc>
              <a:spcBef>
                <a:spcPts val="1000"/>
              </a:spcBef>
              <a:spcAft>
                <a:spcPts val="0"/>
              </a:spcAft>
              <a:buClr>
                <a:schemeClr val="lt1"/>
              </a:buClr>
              <a:buSzPts val="2000"/>
              <a:buFont typeface="Arial"/>
              <a:buChar char="•"/>
            </a:pPr>
            <a:r>
              <a:rPr lang="en-US" sz="2000" b="1" i="0">
                <a:latin typeface="Trebuchet MS"/>
                <a:ea typeface="Trebuchet MS"/>
                <a:cs typeface="Trebuchet MS"/>
                <a:sym typeface="Trebuchet MS"/>
              </a:rPr>
              <a:t>Greater overall database organization.</a:t>
            </a:r>
            <a:endParaRPr/>
          </a:p>
          <a:p>
            <a:pPr marL="228600" lvl="0" indent="-101600" algn="just" rtl="0">
              <a:lnSpc>
                <a:spcPct val="90000"/>
              </a:lnSpc>
              <a:spcBef>
                <a:spcPts val="1000"/>
              </a:spcBef>
              <a:spcAft>
                <a:spcPts val="0"/>
              </a:spcAft>
              <a:buClr>
                <a:schemeClr val="lt1"/>
              </a:buClr>
              <a:buSzPts val="2000"/>
              <a:buFont typeface="Arial"/>
              <a:buNone/>
            </a:pPr>
            <a:endParaRPr sz="2000" b="1" i="0">
              <a:latin typeface="Trebuchet MS"/>
              <a:ea typeface="Trebuchet MS"/>
              <a:cs typeface="Trebuchet MS"/>
              <a:sym typeface="Trebuchet MS"/>
            </a:endParaRPr>
          </a:p>
          <a:p>
            <a:pPr marL="228600" lvl="0" indent="-228600" algn="just" rtl="0">
              <a:lnSpc>
                <a:spcPct val="90000"/>
              </a:lnSpc>
              <a:spcBef>
                <a:spcPts val="1000"/>
              </a:spcBef>
              <a:spcAft>
                <a:spcPts val="0"/>
              </a:spcAft>
              <a:buClr>
                <a:schemeClr val="lt1"/>
              </a:buClr>
              <a:buSzPts val="2000"/>
              <a:buFont typeface="Arial"/>
              <a:buChar char="•"/>
            </a:pPr>
            <a:r>
              <a:rPr lang="en-US" sz="2000" b="1" i="0">
                <a:latin typeface="Trebuchet MS"/>
                <a:ea typeface="Trebuchet MS"/>
                <a:cs typeface="Trebuchet MS"/>
                <a:sym typeface="Trebuchet MS"/>
              </a:rPr>
              <a:t>Data consistency within the database.</a:t>
            </a:r>
            <a:endParaRPr/>
          </a:p>
          <a:p>
            <a:pPr marL="228600" lvl="0" indent="-101600" algn="just" rtl="0">
              <a:lnSpc>
                <a:spcPct val="90000"/>
              </a:lnSpc>
              <a:spcBef>
                <a:spcPts val="1000"/>
              </a:spcBef>
              <a:spcAft>
                <a:spcPts val="0"/>
              </a:spcAft>
              <a:buClr>
                <a:schemeClr val="lt1"/>
              </a:buClr>
              <a:buSzPts val="2000"/>
              <a:buFont typeface="Arial"/>
              <a:buNone/>
            </a:pPr>
            <a:endParaRPr sz="2000" b="1" i="0">
              <a:latin typeface="Trebuchet MS"/>
              <a:ea typeface="Trebuchet MS"/>
              <a:cs typeface="Trebuchet MS"/>
              <a:sym typeface="Trebuchet MS"/>
            </a:endParaRPr>
          </a:p>
          <a:p>
            <a:pPr marL="228600" lvl="0" indent="-228600" algn="just" rtl="0">
              <a:lnSpc>
                <a:spcPct val="90000"/>
              </a:lnSpc>
              <a:spcBef>
                <a:spcPts val="1000"/>
              </a:spcBef>
              <a:spcAft>
                <a:spcPts val="0"/>
              </a:spcAft>
              <a:buClr>
                <a:schemeClr val="lt1"/>
              </a:buClr>
              <a:buSzPts val="2000"/>
              <a:buFont typeface="Arial"/>
              <a:buChar char="•"/>
            </a:pPr>
            <a:r>
              <a:rPr lang="en-US" sz="2000" b="1" i="0">
                <a:latin typeface="Trebuchet MS"/>
                <a:ea typeface="Trebuchet MS"/>
                <a:cs typeface="Trebuchet MS"/>
                <a:sym typeface="Trebuchet MS"/>
              </a:rPr>
              <a:t>Much more flexible database design.</a:t>
            </a:r>
            <a:endParaRPr/>
          </a:p>
          <a:p>
            <a:pPr marL="228600" lvl="0" indent="-101600" algn="just" rtl="0">
              <a:lnSpc>
                <a:spcPct val="90000"/>
              </a:lnSpc>
              <a:spcBef>
                <a:spcPts val="1000"/>
              </a:spcBef>
              <a:spcAft>
                <a:spcPts val="0"/>
              </a:spcAft>
              <a:buClr>
                <a:schemeClr val="lt1"/>
              </a:buClr>
              <a:buSzPts val="2000"/>
              <a:buFont typeface="Arial"/>
              <a:buNone/>
            </a:pPr>
            <a:endParaRPr sz="2000" b="1" i="0">
              <a:latin typeface="Trebuchet MS"/>
              <a:ea typeface="Trebuchet MS"/>
              <a:cs typeface="Trebuchet MS"/>
              <a:sym typeface="Trebuchet MS"/>
            </a:endParaRPr>
          </a:p>
          <a:p>
            <a:pPr marL="228600" lvl="0" indent="-228600" algn="just" rtl="0">
              <a:lnSpc>
                <a:spcPct val="90000"/>
              </a:lnSpc>
              <a:spcBef>
                <a:spcPts val="1000"/>
              </a:spcBef>
              <a:spcAft>
                <a:spcPts val="0"/>
              </a:spcAft>
              <a:buClr>
                <a:schemeClr val="lt1"/>
              </a:buClr>
              <a:buSzPts val="2000"/>
              <a:buFont typeface="Arial"/>
              <a:buChar char="•"/>
            </a:pPr>
            <a:r>
              <a:rPr lang="en-US" sz="2000" b="1" i="0">
                <a:latin typeface="Trebuchet MS"/>
                <a:ea typeface="Trebuchet MS"/>
                <a:cs typeface="Trebuchet MS"/>
                <a:sym typeface="Trebuchet MS"/>
              </a:rPr>
              <a:t>Enforces the concept of relational integrity.</a:t>
            </a:r>
            <a:endParaRPr/>
          </a:p>
          <a:p>
            <a:pPr marL="228600" lvl="0" indent="-76200" algn="l" rtl="0">
              <a:lnSpc>
                <a:spcPct val="90000"/>
              </a:lnSpc>
              <a:spcBef>
                <a:spcPts val="1000"/>
              </a:spcBef>
              <a:spcAft>
                <a:spcPts val="0"/>
              </a:spcAft>
              <a:buClr>
                <a:schemeClr val="lt1"/>
              </a:buClr>
              <a:buSzPts val="2400"/>
              <a:buNone/>
            </a:pPr>
            <a:endParaRPr/>
          </a:p>
        </p:txBody>
      </p:sp>
      <p:pic>
        <p:nvPicPr>
          <p:cNvPr id="704" name="Google Shape;704;p52"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fade">
                                      <p:cBhvr>
                                        <p:cTn id="7" dur="1000"/>
                                        <p:tgtEl>
                                          <p:spTgt spid="7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3">
                                            <p:txEl>
                                              <p:pRg st="0" end="0"/>
                                            </p:txEl>
                                          </p:spTgt>
                                        </p:tgtEl>
                                        <p:attrNameLst>
                                          <p:attrName>style.visibility</p:attrName>
                                        </p:attrNameLst>
                                      </p:cBhvr>
                                      <p:to>
                                        <p:strVal val="visible"/>
                                      </p:to>
                                    </p:set>
                                    <p:animEffect transition="in" filter="fade">
                                      <p:cBhvr>
                                        <p:cTn id="12" dur="500"/>
                                        <p:tgtEl>
                                          <p:spTgt spid="7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3">
                                            <p:txEl>
                                              <p:pRg st="1" end="1"/>
                                            </p:txEl>
                                          </p:spTgt>
                                        </p:tgtEl>
                                        <p:attrNameLst>
                                          <p:attrName>style.visibility</p:attrName>
                                        </p:attrNameLst>
                                      </p:cBhvr>
                                      <p:to>
                                        <p:strVal val="visible"/>
                                      </p:to>
                                    </p:set>
                                    <p:animEffect transition="in" filter="fade">
                                      <p:cBhvr>
                                        <p:cTn id="17" dur="500"/>
                                        <p:tgtEl>
                                          <p:spTgt spid="7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3">
                                            <p:txEl>
                                              <p:pRg st="2" end="2"/>
                                            </p:txEl>
                                          </p:spTgt>
                                        </p:tgtEl>
                                        <p:attrNameLst>
                                          <p:attrName>style.visibility</p:attrName>
                                        </p:attrNameLst>
                                      </p:cBhvr>
                                      <p:to>
                                        <p:strVal val="visible"/>
                                      </p:to>
                                    </p:set>
                                    <p:animEffect transition="in" filter="fade">
                                      <p:cBhvr>
                                        <p:cTn id="22" dur="500"/>
                                        <p:tgtEl>
                                          <p:spTgt spid="7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03">
                                            <p:txEl>
                                              <p:pRg st="3" end="3"/>
                                            </p:txEl>
                                          </p:spTgt>
                                        </p:tgtEl>
                                        <p:attrNameLst>
                                          <p:attrName>style.visibility</p:attrName>
                                        </p:attrNameLst>
                                      </p:cBhvr>
                                      <p:to>
                                        <p:strVal val="visible"/>
                                      </p:to>
                                    </p:set>
                                    <p:animEffect transition="in" filter="fade">
                                      <p:cBhvr>
                                        <p:cTn id="27" dur="500"/>
                                        <p:tgtEl>
                                          <p:spTgt spid="70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03">
                                            <p:txEl>
                                              <p:pRg st="4" end="4"/>
                                            </p:txEl>
                                          </p:spTgt>
                                        </p:tgtEl>
                                        <p:attrNameLst>
                                          <p:attrName>style.visibility</p:attrName>
                                        </p:attrNameLst>
                                      </p:cBhvr>
                                      <p:to>
                                        <p:strVal val="visible"/>
                                      </p:to>
                                    </p:set>
                                    <p:animEffect transition="in" filter="fade">
                                      <p:cBhvr>
                                        <p:cTn id="32" dur="500"/>
                                        <p:tgtEl>
                                          <p:spTgt spid="70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03">
                                            <p:txEl>
                                              <p:pRg st="5" end="5"/>
                                            </p:txEl>
                                          </p:spTgt>
                                        </p:tgtEl>
                                        <p:attrNameLst>
                                          <p:attrName>style.visibility</p:attrName>
                                        </p:attrNameLst>
                                      </p:cBhvr>
                                      <p:to>
                                        <p:strVal val="visible"/>
                                      </p:to>
                                    </p:set>
                                    <p:animEffect transition="in" filter="fade">
                                      <p:cBhvr>
                                        <p:cTn id="37" dur="500"/>
                                        <p:tgtEl>
                                          <p:spTgt spid="70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03">
                                            <p:txEl>
                                              <p:pRg st="6" end="6"/>
                                            </p:txEl>
                                          </p:spTgt>
                                        </p:tgtEl>
                                        <p:attrNameLst>
                                          <p:attrName>style.visibility</p:attrName>
                                        </p:attrNameLst>
                                      </p:cBhvr>
                                      <p:to>
                                        <p:strVal val="visible"/>
                                      </p:to>
                                    </p:set>
                                    <p:animEffect transition="in" filter="fade">
                                      <p:cBhvr>
                                        <p:cTn id="42" dur="500"/>
                                        <p:tgtEl>
                                          <p:spTgt spid="70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03">
                                            <p:txEl>
                                              <p:pRg st="7" end="7"/>
                                            </p:txEl>
                                          </p:spTgt>
                                        </p:tgtEl>
                                        <p:attrNameLst>
                                          <p:attrName>style.visibility</p:attrName>
                                        </p:attrNameLst>
                                      </p:cBhvr>
                                      <p:to>
                                        <p:strVal val="visible"/>
                                      </p:to>
                                    </p:set>
                                    <p:animEffect transition="in" filter="fade">
                                      <p:cBhvr>
                                        <p:cTn id="47" dur="500"/>
                                        <p:tgtEl>
                                          <p:spTgt spid="70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03">
                                            <p:txEl>
                                              <p:pRg st="8" end="8"/>
                                            </p:txEl>
                                          </p:spTgt>
                                        </p:tgtEl>
                                        <p:attrNameLst>
                                          <p:attrName>style.visibility</p:attrName>
                                        </p:attrNameLst>
                                      </p:cBhvr>
                                      <p:to>
                                        <p:strVal val="visible"/>
                                      </p:to>
                                    </p:set>
                                    <p:animEffect transition="in" filter="fade">
                                      <p:cBhvr>
                                        <p:cTn id="52" dur="500"/>
                                        <p:tgtEl>
                                          <p:spTgt spid="70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03">
                                            <p:txEl>
                                              <p:pRg st="9" end="9"/>
                                            </p:txEl>
                                          </p:spTgt>
                                        </p:tgtEl>
                                        <p:attrNameLst>
                                          <p:attrName>style.visibility</p:attrName>
                                        </p:attrNameLst>
                                      </p:cBhvr>
                                      <p:to>
                                        <p:strVal val="visible"/>
                                      </p:to>
                                    </p:set>
                                    <p:animEffect transition="in" filter="fade">
                                      <p:cBhvr>
                                        <p:cTn id="57" dur="500"/>
                                        <p:tgtEl>
                                          <p:spTgt spid="7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Trebuchet MS"/>
              <a:buNone/>
            </a:pPr>
            <a:r>
              <a:rPr lang="en-US" sz="4000" b="1" i="0">
                <a:latin typeface="Trebuchet MS"/>
                <a:ea typeface="Trebuchet MS"/>
                <a:cs typeface="Trebuchet MS"/>
                <a:sym typeface="Trebuchet MS"/>
              </a:rPr>
              <a:t>Disadvantages of Normalization</a:t>
            </a:r>
            <a:endParaRPr sz="4000" b="1">
              <a:latin typeface="Trebuchet MS"/>
              <a:ea typeface="Trebuchet MS"/>
              <a:cs typeface="Trebuchet MS"/>
              <a:sym typeface="Trebuchet MS"/>
            </a:endParaRPr>
          </a:p>
        </p:txBody>
      </p:sp>
      <p:sp>
        <p:nvSpPr>
          <p:cNvPr id="710" name="Google Shape;710;p53"/>
          <p:cNvSpPr txBox="1">
            <a:spLocks noGrp="1"/>
          </p:cNvSpPr>
          <p:nvPr>
            <p:ph type="body" idx="1"/>
          </p:nvPr>
        </p:nvSpPr>
        <p:spPr>
          <a:xfrm>
            <a:off x="680321" y="2336873"/>
            <a:ext cx="10541054" cy="359931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Font typeface="Arial"/>
              <a:buChar char="•"/>
            </a:pPr>
            <a:r>
              <a:rPr lang="en-US" sz="2000" b="1" i="0">
                <a:latin typeface="Trebuchet MS"/>
                <a:ea typeface="Trebuchet MS"/>
                <a:cs typeface="Trebuchet MS"/>
                <a:sym typeface="Trebuchet MS"/>
              </a:rPr>
              <a:t>You cannot start building the database before knowing what the user needs.</a:t>
            </a:r>
            <a:endParaRPr/>
          </a:p>
          <a:p>
            <a:pPr marL="228600" lvl="0" indent="-101600" algn="just" rtl="0">
              <a:lnSpc>
                <a:spcPct val="90000"/>
              </a:lnSpc>
              <a:spcBef>
                <a:spcPts val="1000"/>
              </a:spcBef>
              <a:spcAft>
                <a:spcPts val="0"/>
              </a:spcAft>
              <a:buClr>
                <a:schemeClr val="lt1"/>
              </a:buClr>
              <a:buSzPts val="2000"/>
              <a:buFont typeface="Arial"/>
              <a:buNone/>
            </a:pPr>
            <a:endParaRPr sz="2000" b="1" i="0">
              <a:latin typeface="Trebuchet MS"/>
              <a:ea typeface="Trebuchet MS"/>
              <a:cs typeface="Trebuchet MS"/>
              <a:sym typeface="Trebuchet MS"/>
            </a:endParaRPr>
          </a:p>
          <a:p>
            <a:pPr marL="228600" lvl="0" indent="-228600" algn="just" rtl="0">
              <a:lnSpc>
                <a:spcPct val="90000"/>
              </a:lnSpc>
              <a:spcBef>
                <a:spcPts val="1000"/>
              </a:spcBef>
              <a:spcAft>
                <a:spcPts val="0"/>
              </a:spcAft>
              <a:buClr>
                <a:schemeClr val="lt1"/>
              </a:buClr>
              <a:buSzPts val="2000"/>
              <a:buFont typeface="Arial"/>
              <a:buChar char="•"/>
            </a:pPr>
            <a:r>
              <a:rPr lang="en-US" sz="2000" b="1" i="0">
                <a:latin typeface="Trebuchet MS"/>
                <a:ea typeface="Trebuchet MS"/>
                <a:cs typeface="Trebuchet MS"/>
                <a:sym typeface="Trebuchet MS"/>
              </a:rPr>
              <a:t>The performance degrades when normalizing the relations to higher normal forms, i.e., 4NF, 5NF.</a:t>
            </a:r>
            <a:endParaRPr/>
          </a:p>
          <a:p>
            <a:pPr marL="228600" lvl="0" indent="-101600" algn="just" rtl="0">
              <a:lnSpc>
                <a:spcPct val="90000"/>
              </a:lnSpc>
              <a:spcBef>
                <a:spcPts val="1000"/>
              </a:spcBef>
              <a:spcAft>
                <a:spcPts val="0"/>
              </a:spcAft>
              <a:buClr>
                <a:schemeClr val="lt1"/>
              </a:buClr>
              <a:buSzPts val="2000"/>
              <a:buFont typeface="Arial"/>
              <a:buNone/>
            </a:pPr>
            <a:endParaRPr sz="2000" b="1" i="0">
              <a:latin typeface="Trebuchet MS"/>
              <a:ea typeface="Trebuchet MS"/>
              <a:cs typeface="Trebuchet MS"/>
              <a:sym typeface="Trebuchet MS"/>
            </a:endParaRPr>
          </a:p>
          <a:p>
            <a:pPr marL="228600" lvl="0" indent="-228600" algn="just" rtl="0">
              <a:lnSpc>
                <a:spcPct val="90000"/>
              </a:lnSpc>
              <a:spcBef>
                <a:spcPts val="1000"/>
              </a:spcBef>
              <a:spcAft>
                <a:spcPts val="0"/>
              </a:spcAft>
              <a:buClr>
                <a:schemeClr val="lt1"/>
              </a:buClr>
              <a:buSzPts val="2000"/>
              <a:buFont typeface="Arial"/>
              <a:buChar char="•"/>
            </a:pPr>
            <a:r>
              <a:rPr lang="en-US" sz="2000" b="1" i="0">
                <a:latin typeface="Trebuchet MS"/>
                <a:ea typeface="Trebuchet MS"/>
                <a:cs typeface="Trebuchet MS"/>
                <a:sym typeface="Trebuchet MS"/>
              </a:rPr>
              <a:t>It is very time-consuming and difficult to normalize relations of a higher degree.</a:t>
            </a:r>
            <a:endParaRPr/>
          </a:p>
          <a:p>
            <a:pPr marL="228600" lvl="0" indent="-101600" algn="just" rtl="0">
              <a:lnSpc>
                <a:spcPct val="90000"/>
              </a:lnSpc>
              <a:spcBef>
                <a:spcPts val="1000"/>
              </a:spcBef>
              <a:spcAft>
                <a:spcPts val="0"/>
              </a:spcAft>
              <a:buClr>
                <a:schemeClr val="lt1"/>
              </a:buClr>
              <a:buSzPts val="2000"/>
              <a:buFont typeface="Arial"/>
              <a:buNone/>
            </a:pPr>
            <a:endParaRPr sz="2000" b="1" i="0">
              <a:latin typeface="Trebuchet MS"/>
              <a:ea typeface="Trebuchet MS"/>
              <a:cs typeface="Trebuchet MS"/>
              <a:sym typeface="Trebuchet MS"/>
            </a:endParaRPr>
          </a:p>
          <a:p>
            <a:pPr marL="228600" lvl="0" indent="-228600" algn="just" rtl="0">
              <a:lnSpc>
                <a:spcPct val="90000"/>
              </a:lnSpc>
              <a:spcBef>
                <a:spcPts val="1000"/>
              </a:spcBef>
              <a:spcAft>
                <a:spcPts val="0"/>
              </a:spcAft>
              <a:buClr>
                <a:schemeClr val="lt1"/>
              </a:buClr>
              <a:buSzPts val="2000"/>
              <a:buFont typeface="Arial"/>
              <a:buChar char="•"/>
            </a:pPr>
            <a:r>
              <a:rPr lang="en-US" sz="2000" b="1" i="0">
                <a:latin typeface="Trebuchet MS"/>
                <a:ea typeface="Trebuchet MS"/>
                <a:cs typeface="Trebuchet MS"/>
                <a:sym typeface="Trebuchet MS"/>
              </a:rPr>
              <a:t>Careless decomposition may lead to a bad database design, leading to serious problems.</a:t>
            </a:r>
            <a:endParaRPr/>
          </a:p>
          <a:p>
            <a:pPr marL="228600" lvl="0" indent="-76200" algn="l" rtl="0">
              <a:lnSpc>
                <a:spcPct val="90000"/>
              </a:lnSpc>
              <a:spcBef>
                <a:spcPts val="1000"/>
              </a:spcBef>
              <a:spcAft>
                <a:spcPts val="0"/>
              </a:spcAft>
              <a:buClr>
                <a:schemeClr val="lt1"/>
              </a:buClr>
              <a:buSzPts val="2400"/>
              <a:buNone/>
            </a:pPr>
            <a:endParaRPr/>
          </a:p>
        </p:txBody>
      </p:sp>
      <p:pic>
        <p:nvPicPr>
          <p:cNvPr id="711" name="Google Shape;711;p53"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10">
                                            <p:txEl>
                                              <p:pRg st="0" end="0"/>
                                            </p:txEl>
                                          </p:spTgt>
                                        </p:tgtEl>
                                        <p:attrNameLst>
                                          <p:attrName>style.visibility</p:attrName>
                                        </p:attrNameLst>
                                      </p:cBhvr>
                                      <p:to>
                                        <p:strVal val="visible"/>
                                      </p:to>
                                    </p:set>
                                    <p:anim calcmode="lin" valueType="num">
                                      <p:cBhvr additive="base">
                                        <p:cTn id="12" dur="500"/>
                                        <p:tgtEl>
                                          <p:spTgt spid="7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10">
                                            <p:txEl>
                                              <p:pRg st="1" end="1"/>
                                            </p:txEl>
                                          </p:spTgt>
                                        </p:tgtEl>
                                        <p:attrNameLst>
                                          <p:attrName>style.visibility</p:attrName>
                                        </p:attrNameLst>
                                      </p:cBhvr>
                                      <p:to>
                                        <p:strVal val="visible"/>
                                      </p:to>
                                    </p:set>
                                    <p:anim calcmode="lin" valueType="num">
                                      <p:cBhvr additive="base">
                                        <p:cTn id="17" dur="500"/>
                                        <p:tgtEl>
                                          <p:spTgt spid="7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10">
                                            <p:txEl>
                                              <p:pRg st="2" end="2"/>
                                            </p:txEl>
                                          </p:spTgt>
                                        </p:tgtEl>
                                        <p:attrNameLst>
                                          <p:attrName>style.visibility</p:attrName>
                                        </p:attrNameLst>
                                      </p:cBhvr>
                                      <p:to>
                                        <p:strVal val="visible"/>
                                      </p:to>
                                    </p:set>
                                    <p:anim calcmode="lin" valueType="num">
                                      <p:cBhvr additive="base">
                                        <p:cTn id="22" dur="500"/>
                                        <p:tgtEl>
                                          <p:spTgt spid="7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10">
                                            <p:txEl>
                                              <p:pRg st="3" end="3"/>
                                            </p:txEl>
                                          </p:spTgt>
                                        </p:tgtEl>
                                        <p:attrNameLst>
                                          <p:attrName>style.visibility</p:attrName>
                                        </p:attrNameLst>
                                      </p:cBhvr>
                                      <p:to>
                                        <p:strVal val="visible"/>
                                      </p:to>
                                    </p:set>
                                    <p:anim calcmode="lin" valueType="num">
                                      <p:cBhvr additive="base">
                                        <p:cTn id="27" dur="500"/>
                                        <p:tgtEl>
                                          <p:spTgt spid="7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10">
                                            <p:txEl>
                                              <p:pRg st="4" end="4"/>
                                            </p:txEl>
                                          </p:spTgt>
                                        </p:tgtEl>
                                        <p:attrNameLst>
                                          <p:attrName>style.visibility</p:attrName>
                                        </p:attrNameLst>
                                      </p:cBhvr>
                                      <p:to>
                                        <p:strVal val="visible"/>
                                      </p:to>
                                    </p:set>
                                    <p:anim calcmode="lin" valueType="num">
                                      <p:cBhvr additive="base">
                                        <p:cTn id="32" dur="500"/>
                                        <p:tgtEl>
                                          <p:spTgt spid="7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0">
                                            <p:txEl>
                                              <p:pRg st="5" end="5"/>
                                            </p:txEl>
                                          </p:spTgt>
                                        </p:tgtEl>
                                        <p:attrNameLst>
                                          <p:attrName>style.visibility</p:attrName>
                                        </p:attrNameLst>
                                      </p:cBhvr>
                                      <p:to>
                                        <p:strVal val="visible"/>
                                      </p:to>
                                    </p:set>
                                    <p:anim calcmode="lin" valueType="num">
                                      <p:cBhvr additive="base">
                                        <p:cTn id="37" dur="500"/>
                                        <p:tgtEl>
                                          <p:spTgt spid="7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10">
                                            <p:txEl>
                                              <p:pRg st="6" end="6"/>
                                            </p:txEl>
                                          </p:spTgt>
                                        </p:tgtEl>
                                        <p:attrNameLst>
                                          <p:attrName>style.visibility</p:attrName>
                                        </p:attrNameLst>
                                      </p:cBhvr>
                                      <p:to>
                                        <p:strVal val="visible"/>
                                      </p:to>
                                    </p:set>
                                    <p:anim calcmode="lin" valueType="num">
                                      <p:cBhvr additive="base">
                                        <p:cTn id="42" dur="500"/>
                                        <p:tgtEl>
                                          <p:spTgt spid="7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10">
                                            <p:txEl>
                                              <p:pRg st="7" end="7"/>
                                            </p:txEl>
                                          </p:spTgt>
                                        </p:tgtEl>
                                        <p:attrNameLst>
                                          <p:attrName>style.visibility</p:attrName>
                                        </p:attrNameLst>
                                      </p:cBhvr>
                                      <p:to>
                                        <p:strVal val="visible"/>
                                      </p:to>
                                    </p:set>
                                    <p:anim calcmode="lin" valueType="num">
                                      <p:cBhvr additive="base">
                                        <p:cTn id="47" dur="500"/>
                                        <p:tgtEl>
                                          <p:spTgt spid="710">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716"/>
        <p:cNvGrpSpPr/>
        <p:nvPr/>
      </p:nvGrpSpPr>
      <p:grpSpPr>
        <a:xfrm>
          <a:off x="0" y="0"/>
          <a:ext cx="0" cy="0"/>
          <a:chOff x="0" y="0"/>
          <a:chExt cx="0" cy="0"/>
        </a:xfrm>
      </p:grpSpPr>
      <p:sp>
        <p:nvSpPr>
          <p:cNvPr id="717" name="Google Shape;717;p54"/>
          <p:cNvSpPr/>
          <p:nvPr/>
        </p:nvSpPr>
        <p:spPr>
          <a:xfrm>
            <a:off x="0" y="0"/>
            <a:ext cx="12188824" cy="6858000"/>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718" name="Google Shape;718;p54"/>
          <p:cNvPicPr preferRelativeResize="0"/>
          <p:nvPr/>
        </p:nvPicPr>
        <p:blipFill rotWithShape="1">
          <a:blip r:embed="rId3">
            <a:alphaModFix amt="10000"/>
          </a:blip>
          <a:srcRect/>
          <a:stretch/>
        </p:blipFill>
        <p:spPr>
          <a:xfrm>
            <a:off x="-3176" y="0"/>
            <a:ext cx="12192000" cy="6858000"/>
          </a:xfrm>
          <a:prstGeom prst="rect">
            <a:avLst/>
          </a:prstGeom>
          <a:noFill/>
          <a:ln>
            <a:noFill/>
          </a:ln>
        </p:spPr>
      </p:pic>
      <p:sp>
        <p:nvSpPr>
          <p:cNvPr id="719" name="Google Shape;719;p54"/>
          <p:cNvSpPr/>
          <p:nvPr/>
        </p:nvSpPr>
        <p:spPr>
          <a:xfrm>
            <a:off x="7555992" y="0"/>
            <a:ext cx="4636008" cy="68580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720" name="Google Shape;720;p54"/>
          <p:cNvPicPr preferRelativeResize="0"/>
          <p:nvPr/>
        </p:nvPicPr>
        <p:blipFill rotWithShape="1">
          <a:blip r:embed="rId4">
            <a:alphaModFix/>
          </a:blip>
          <a:srcRect/>
          <a:stretch/>
        </p:blipFill>
        <p:spPr>
          <a:xfrm>
            <a:off x="1" y="4242852"/>
            <a:ext cx="7767872" cy="225365"/>
          </a:xfrm>
          <a:prstGeom prst="rect">
            <a:avLst/>
          </a:prstGeom>
          <a:noFill/>
          <a:ln>
            <a:noFill/>
          </a:ln>
        </p:spPr>
      </p:pic>
      <p:sp>
        <p:nvSpPr>
          <p:cNvPr id="721" name="Google Shape;721;p54"/>
          <p:cNvSpPr/>
          <p:nvPr/>
        </p:nvSpPr>
        <p:spPr>
          <a:xfrm>
            <a:off x="-1" y="2590078"/>
            <a:ext cx="7868173" cy="1660332"/>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4"/>
          <p:cNvSpPr txBox="1">
            <a:spLocks noGrp="1"/>
          </p:cNvSpPr>
          <p:nvPr>
            <p:ph type="ctrTitle"/>
          </p:nvPr>
        </p:nvSpPr>
        <p:spPr>
          <a:xfrm>
            <a:off x="680322" y="2733709"/>
            <a:ext cx="6752110" cy="137307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5400"/>
              <a:buFont typeface="Trebuchet MS"/>
              <a:buNone/>
            </a:pPr>
            <a:r>
              <a:rPr lang="en-US" b="1"/>
              <a:t>Thank You</a:t>
            </a:r>
            <a:endParaRPr/>
          </a:p>
        </p:txBody>
      </p:sp>
      <p:pic>
        <p:nvPicPr>
          <p:cNvPr id="723" name="Google Shape;723;p54" descr="Logo&#10;&#10;Description automatically generated"/>
          <p:cNvPicPr preferRelativeResize="0"/>
          <p:nvPr/>
        </p:nvPicPr>
        <p:blipFill rotWithShape="1">
          <a:blip r:embed="rId5">
            <a:alphaModFix/>
          </a:blip>
          <a:srcRect/>
          <a:stretch/>
        </p:blipFill>
        <p:spPr>
          <a:xfrm>
            <a:off x="8187091" y="1749761"/>
            <a:ext cx="3358478" cy="3358478"/>
          </a:xfrm>
          <a:prstGeom prst="rect">
            <a:avLst/>
          </a:prstGeom>
          <a:noFill/>
          <a:ln>
            <a:noFill/>
          </a:ln>
          <a:effectLst>
            <a:outerShdw blurRad="76200" dist="63500" dir="5040000" algn="tl" rotWithShape="0">
              <a:srgbClr val="000000">
                <a:alpha val="40784"/>
              </a:srgbClr>
            </a:outerShdw>
          </a:effectLst>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Poppins"/>
              <a:buNone/>
            </a:pPr>
            <a:r>
              <a:rPr lang="en-US" b="1" i="0">
                <a:latin typeface="Poppins"/>
                <a:ea typeface="Poppins"/>
                <a:cs typeface="Poppins"/>
                <a:sym typeface="Poppins"/>
              </a:rPr>
              <a:t>Database – Composite Key</a:t>
            </a:r>
            <a:endParaRPr/>
          </a:p>
        </p:txBody>
      </p:sp>
      <p:sp>
        <p:nvSpPr>
          <p:cNvPr id="264" name="Google Shape;264;p6"/>
          <p:cNvSpPr txBox="1">
            <a:spLocks noGrp="1"/>
          </p:cNvSpPr>
          <p:nvPr>
            <p:ph type="body" idx="1"/>
          </p:nvPr>
        </p:nvSpPr>
        <p:spPr>
          <a:xfrm>
            <a:off x="559293" y="2157274"/>
            <a:ext cx="10848513" cy="4518734"/>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F2F2F2"/>
              </a:buClr>
              <a:buSzPts val="2000"/>
              <a:buChar char="•"/>
            </a:pPr>
            <a:r>
              <a:rPr lang="en-US" sz="2000" b="1" i="0">
                <a:solidFill>
                  <a:srgbClr val="F2F2F2"/>
                </a:solidFill>
              </a:rPr>
              <a:t>The composite Key becomes useful when there are more attributes in the Primary Key. </a:t>
            </a:r>
            <a:endParaRPr/>
          </a:p>
          <a:p>
            <a:pPr marL="228600" lvl="0" indent="-101600" algn="just" rtl="0">
              <a:lnSpc>
                <a:spcPct val="90000"/>
              </a:lnSpc>
              <a:spcBef>
                <a:spcPts val="1000"/>
              </a:spcBef>
              <a:spcAft>
                <a:spcPts val="0"/>
              </a:spcAft>
              <a:buClr>
                <a:schemeClr val="lt1"/>
              </a:buClr>
              <a:buSzPts val="2000"/>
              <a:buNone/>
            </a:pPr>
            <a:endParaRPr sz="2000" b="1" i="0">
              <a:solidFill>
                <a:srgbClr val="F2F2F2"/>
              </a:solidFill>
            </a:endParaRPr>
          </a:p>
          <a:p>
            <a:pPr marL="228600" lvl="0" indent="-228600" algn="just" rtl="0">
              <a:lnSpc>
                <a:spcPct val="90000"/>
              </a:lnSpc>
              <a:spcBef>
                <a:spcPts val="1000"/>
              </a:spcBef>
              <a:spcAft>
                <a:spcPts val="0"/>
              </a:spcAft>
              <a:buClr>
                <a:srgbClr val="F2F2F2"/>
              </a:buClr>
              <a:buSzPts val="2000"/>
              <a:buChar char="•"/>
            </a:pPr>
            <a:r>
              <a:rPr lang="en-US" sz="2000" b="1" i="0">
                <a:solidFill>
                  <a:srgbClr val="F2F2F2"/>
                </a:solidFill>
              </a:rPr>
              <a:t>For example, let us talk about the same table we discussed above the Employee table. Suppose the employees are given different Project Ids and roles that can help them uniquely identify from the table.</a:t>
            </a:r>
            <a:endParaRPr/>
          </a:p>
          <a:p>
            <a:pPr marL="0" lvl="0" indent="0" algn="just" rtl="0">
              <a:lnSpc>
                <a:spcPct val="90000"/>
              </a:lnSpc>
              <a:spcBef>
                <a:spcPts val="1000"/>
              </a:spcBef>
              <a:spcAft>
                <a:spcPts val="0"/>
              </a:spcAft>
              <a:buClr>
                <a:srgbClr val="F2F2F2"/>
              </a:buClr>
              <a:buSzPts val="2000"/>
              <a:buNone/>
            </a:pPr>
            <a:r>
              <a:rPr lang="en-US" sz="2000" b="1" i="0">
                <a:solidFill>
                  <a:srgbClr val="F2F2F2"/>
                </a:solidFill>
              </a:rPr>
              <a:t> </a:t>
            </a:r>
            <a:endParaRPr/>
          </a:p>
          <a:p>
            <a:pPr marL="228600" lvl="0" indent="-228600" algn="just" rtl="0">
              <a:lnSpc>
                <a:spcPct val="90000"/>
              </a:lnSpc>
              <a:spcBef>
                <a:spcPts val="1000"/>
              </a:spcBef>
              <a:spcAft>
                <a:spcPts val="0"/>
              </a:spcAft>
              <a:buClr>
                <a:srgbClr val="F2F2F2"/>
              </a:buClr>
              <a:buSzPts val="2000"/>
              <a:buChar char="•"/>
            </a:pPr>
            <a:r>
              <a:rPr lang="en-US" sz="2000" b="1" i="0">
                <a:solidFill>
                  <a:srgbClr val="F2F2F2"/>
                </a:solidFill>
              </a:rPr>
              <a:t>Now, the employee can be identified with the help of any of the keys such as Employee_ID, Employee_ProjectID, or Employee_ROLE. So, there are multiple primary keys. </a:t>
            </a:r>
            <a:endParaRPr/>
          </a:p>
          <a:p>
            <a:pPr marL="228600" lvl="0" indent="-101600" algn="just" rtl="0">
              <a:lnSpc>
                <a:spcPct val="90000"/>
              </a:lnSpc>
              <a:spcBef>
                <a:spcPts val="1000"/>
              </a:spcBef>
              <a:spcAft>
                <a:spcPts val="0"/>
              </a:spcAft>
              <a:buClr>
                <a:schemeClr val="lt1"/>
              </a:buClr>
              <a:buSzPts val="2000"/>
              <a:buNone/>
            </a:pPr>
            <a:endParaRPr sz="2000" b="1" i="0">
              <a:solidFill>
                <a:srgbClr val="F2F2F2"/>
              </a:solidFill>
            </a:endParaRPr>
          </a:p>
          <a:p>
            <a:pPr marL="228600" lvl="0" indent="-228600" algn="just" rtl="0">
              <a:lnSpc>
                <a:spcPct val="90000"/>
              </a:lnSpc>
              <a:spcBef>
                <a:spcPts val="1000"/>
              </a:spcBef>
              <a:spcAft>
                <a:spcPts val="0"/>
              </a:spcAft>
              <a:buClr>
                <a:srgbClr val="F2F2F2"/>
              </a:buClr>
              <a:buSzPts val="2000"/>
              <a:buChar char="•"/>
            </a:pPr>
            <a:r>
              <a:rPr lang="en-US" sz="2000" b="1" i="0">
                <a:solidFill>
                  <a:srgbClr val="F2F2F2"/>
                </a:solidFill>
              </a:rPr>
              <a:t>When a primary key has more attributes to be considered, it is called a composite key. Therefore, combining all these keys is called Composite Key or Concatenated Key. </a:t>
            </a:r>
            <a:endParaRPr sz="2000" b="1">
              <a:solidFill>
                <a:srgbClr val="F2F2F2"/>
              </a:solidFill>
            </a:endParaRPr>
          </a:p>
        </p:txBody>
      </p:sp>
      <p:pic>
        <p:nvPicPr>
          <p:cNvPr id="265" name="Google Shape;265;p6" descr="Logo&#10;&#10;Description automatically generated"/>
          <p:cNvPicPr preferRelativeResize="0"/>
          <p:nvPr/>
        </p:nvPicPr>
        <p:blipFill rotWithShape="1">
          <a:blip r:embed="rId3">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500"/>
                                        <p:tgtEl>
                                          <p:spTgt spid="2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4">
                                            <p:txEl>
                                              <p:pRg st="0" end="0"/>
                                            </p:txEl>
                                          </p:spTgt>
                                        </p:tgtEl>
                                        <p:attrNameLst>
                                          <p:attrName>style.visibility</p:attrName>
                                        </p:attrNameLst>
                                      </p:cBhvr>
                                      <p:to>
                                        <p:strVal val="visible"/>
                                      </p:to>
                                    </p:set>
                                    <p:anim calcmode="lin" valueType="num">
                                      <p:cBhvr additive="base">
                                        <p:cTn id="12" dur="500"/>
                                        <p:tgtEl>
                                          <p:spTgt spid="2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4">
                                            <p:txEl>
                                              <p:pRg st="1" end="1"/>
                                            </p:txEl>
                                          </p:spTgt>
                                        </p:tgtEl>
                                        <p:attrNameLst>
                                          <p:attrName>style.visibility</p:attrName>
                                        </p:attrNameLst>
                                      </p:cBhvr>
                                      <p:to>
                                        <p:strVal val="visible"/>
                                      </p:to>
                                    </p:set>
                                    <p:anim calcmode="lin" valueType="num">
                                      <p:cBhvr additive="base">
                                        <p:cTn id="17" dur="500"/>
                                        <p:tgtEl>
                                          <p:spTgt spid="2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4">
                                            <p:txEl>
                                              <p:pRg st="2" end="2"/>
                                            </p:txEl>
                                          </p:spTgt>
                                        </p:tgtEl>
                                        <p:attrNameLst>
                                          <p:attrName>style.visibility</p:attrName>
                                        </p:attrNameLst>
                                      </p:cBhvr>
                                      <p:to>
                                        <p:strVal val="visible"/>
                                      </p:to>
                                    </p:set>
                                    <p:anim calcmode="lin" valueType="num">
                                      <p:cBhvr additive="base">
                                        <p:cTn id="22" dur="500"/>
                                        <p:tgtEl>
                                          <p:spTgt spid="26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64">
                                            <p:txEl>
                                              <p:pRg st="3" end="3"/>
                                            </p:txEl>
                                          </p:spTgt>
                                        </p:tgtEl>
                                        <p:attrNameLst>
                                          <p:attrName>style.visibility</p:attrName>
                                        </p:attrNameLst>
                                      </p:cBhvr>
                                      <p:to>
                                        <p:strVal val="visible"/>
                                      </p:to>
                                    </p:set>
                                    <p:anim calcmode="lin" valueType="num">
                                      <p:cBhvr additive="base">
                                        <p:cTn id="27" dur="500"/>
                                        <p:tgtEl>
                                          <p:spTgt spid="26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64">
                                            <p:txEl>
                                              <p:pRg st="4" end="4"/>
                                            </p:txEl>
                                          </p:spTgt>
                                        </p:tgtEl>
                                        <p:attrNameLst>
                                          <p:attrName>style.visibility</p:attrName>
                                        </p:attrNameLst>
                                      </p:cBhvr>
                                      <p:to>
                                        <p:strVal val="visible"/>
                                      </p:to>
                                    </p:set>
                                    <p:anim calcmode="lin" valueType="num">
                                      <p:cBhvr additive="base">
                                        <p:cTn id="32" dur="500"/>
                                        <p:tgtEl>
                                          <p:spTgt spid="26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4">
                                            <p:txEl>
                                              <p:pRg st="5" end="5"/>
                                            </p:txEl>
                                          </p:spTgt>
                                        </p:tgtEl>
                                        <p:attrNameLst>
                                          <p:attrName>style.visibility</p:attrName>
                                        </p:attrNameLst>
                                      </p:cBhvr>
                                      <p:to>
                                        <p:strVal val="visible"/>
                                      </p:to>
                                    </p:set>
                                    <p:anim calcmode="lin" valueType="num">
                                      <p:cBhvr additive="base">
                                        <p:cTn id="37" dur="500"/>
                                        <p:tgtEl>
                                          <p:spTgt spid="26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64">
                                            <p:txEl>
                                              <p:pRg st="6" end="6"/>
                                            </p:txEl>
                                          </p:spTgt>
                                        </p:tgtEl>
                                        <p:attrNameLst>
                                          <p:attrName>style.visibility</p:attrName>
                                        </p:attrNameLst>
                                      </p:cBhvr>
                                      <p:to>
                                        <p:strVal val="visible"/>
                                      </p:to>
                                    </p:set>
                                    <p:anim calcmode="lin" valueType="num">
                                      <p:cBhvr additive="base">
                                        <p:cTn id="42" dur="500"/>
                                        <p:tgtEl>
                                          <p:spTgt spid="26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269"/>
        <p:cNvGrpSpPr/>
        <p:nvPr/>
      </p:nvGrpSpPr>
      <p:grpSpPr>
        <a:xfrm>
          <a:off x="0" y="0"/>
          <a:ext cx="0" cy="0"/>
          <a:chOff x="0" y="0"/>
          <a:chExt cx="0" cy="0"/>
        </a:xfrm>
      </p:grpSpPr>
      <p:sp>
        <p:nvSpPr>
          <p:cNvPr id="270" name="Google Shape;270;p7"/>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pic>
        <p:nvPicPr>
          <p:cNvPr id="271" name="Google Shape;271;p7"/>
          <p:cNvPicPr preferRelativeResize="0"/>
          <p:nvPr/>
        </p:nvPicPr>
        <p:blipFill rotWithShape="1">
          <a:blip r:embed="rId3">
            <a:alphaModFix amt="10000"/>
          </a:blip>
          <a:srcRect/>
          <a:stretch/>
        </p:blipFill>
        <p:spPr>
          <a:xfrm>
            <a:off x="-3176" y="0"/>
            <a:ext cx="12192000" cy="6858000"/>
          </a:xfrm>
          <a:prstGeom prst="rect">
            <a:avLst/>
          </a:prstGeom>
          <a:noFill/>
          <a:ln>
            <a:noFill/>
          </a:ln>
        </p:spPr>
      </p:pic>
      <p:sp>
        <p:nvSpPr>
          <p:cNvPr id="272" name="Google Shape;272;p7"/>
          <p:cNvSpPr/>
          <p:nvPr/>
        </p:nvSpPr>
        <p:spPr>
          <a:xfrm>
            <a:off x="4639056" y="0"/>
            <a:ext cx="7552944" cy="68580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73" name="Google Shape;273;p7"/>
          <p:cNvSpPr/>
          <p:nvPr/>
        </p:nvSpPr>
        <p:spPr>
          <a:xfrm>
            <a:off x="2" y="609600"/>
            <a:ext cx="4959094"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txBox="1">
            <a:spLocks noGrp="1"/>
          </p:cNvSpPr>
          <p:nvPr>
            <p:ph type="title"/>
          </p:nvPr>
        </p:nvSpPr>
        <p:spPr>
          <a:xfrm>
            <a:off x="106532" y="697073"/>
            <a:ext cx="4749451" cy="10809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Trebuchet MS"/>
              <a:buNone/>
            </a:pPr>
            <a:r>
              <a:rPr lang="en-US" sz="4000" b="1" i="0">
                <a:latin typeface="Trebuchet MS"/>
                <a:ea typeface="Trebuchet MS"/>
                <a:cs typeface="Trebuchet MS"/>
                <a:sym typeface="Trebuchet MS"/>
              </a:rPr>
              <a:t>Database – Foreign Key</a:t>
            </a:r>
            <a:endParaRPr sz="4000">
              <a:latin typeface="Trebuchet MS"/>
              <a:ea typeface="Trebuchet MS"/>
              <a:cs typeface="Trebuchet MS"/>
              <a:sym typeface="Trebuchet MS"/>
            </a:endParaRPr>
          </a:p>
        </p:txBody>
      </p:sp>
      <p:pic>
        <p:nvPicPr>
          <p:cNvPr id="275" name="Google Shape;275;p7"/>
          <p:cNvPicPr preferRelativeResize="0"/>
          <p:nvPr/>
        </p:nvPicPr>
        <p:blipFill rotWithShape="1">
          <a:blip r:embed="rId4">
            <a:alphaModFix/>
          </a:blip>
          <a:srcRect/>
          <a:stretch/>
        </p:blipFill>
        <p:spPr>
          <a:xfrm>
            <a:off x="2" y="1970241"/>
            <a:ext cx="4956048" cy="199787"/>
          </a:xfrm>
          <a:prstGeom prst="rect">
            <a:avLst/>
          </a:prstGeom>
          <a:noFill/>
          <a:ln>
            <a:noFill/>
          </a:ln>
        </p:spPr>
      </p:pic>
      <p:sp>
        <p:nvSpPr>
          <p:cNvPr id="276" name="Google Shape;276;p7"/>
          <p:cNvSpPr txBox="1">
            <a:spLocks noGrp="1"/>
          </p:cNvSpPr>
          <p:nvPr>
            <p:ph type="body" idx="1"/>
          </p:nvPr>
        </p:nvSpPr>
        <p:spPr>
          <a:xfrm>
            <a:off x="200025" y="2113874"/>
            <a:ext cx="4136585" cy="4571011"/>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lt1"/>
              </a:buClr>
              <a:buSzPts val="2000"/>
              <a:buNone/>
            </a:pPr>
            <a:r>
              <a:rPr lang="en-US" sz="2000" b="1" i="0"/>
              <a:t>Foreign Key references the primary key of another Table! It helps connect your Tables.</a:t>
            </a:r>
            <a:endParaRPr/>
          </a:p>
          <a:p>
            <a:pPr marL="0" lvl="0" indent="0" algn="just" rtl="0">
              <a:lnSpc>
                <a:spcPct val="90000"/>
              </a:lnSpc>
              <a:spcBef>
                <a:spcPts val="1000"/>
              </a:spcBef>
              <a:spcAft>
                <a:spcPts val="0"/>
              </a:spcAft>
              <a:buClr>
                <a:schemeClr val="lt1"/>
              </a:buClr>
              <a:buSzPts val="2000"/>
              <a:buNone/>
            </a:pPr>
            <a:endParaRPr sz="2000" b="1" i="0"/>
          </a:p>
          <a:p>
            <a:pPr marL="228600" lvl="0" indent="-228600" algn="just" rtl="0">
              <a:lnSpc>
                <a:spcPct val="90000"/>
              </a:lnSpc>
              <a:spcBef>
                <a:spcPts val="1000"/>
              </a:spcBef>
              <a:spcAft>
                <a:spcPts val="0"/>
              </a:spcAft>
              <a:buClr>
                <a:schemeClr val="lt1"/>
              </a:buClr>
              <a:buSzPts val="2000"/>
              <a:buFont typeface="Arial"/>
              <a:buChar char="•"/>
            </a:pPr>
            <a:r>
              <a:rPr lang="en-US" sz="2000" b="1" i="0"/>
              <a:t>A foreign key can have a different name from its primary key.</a:t>
            </a:r>
            <a:endParaRPr/>
          </a:p>
          <a:p>
            <a:pPr marL="228600" lvl="0" indent="-101600" algn="just" rtl="0">
              <a:lnSpc>
                <a:spcPct val="90000"/>
              </a:lnSpc>
              <a:spcBef>
                <a:spcPts val="1000"/>
              </a:spcBef>
              <a:spcAft>
                <a:spcPts val="0"/>
              </a:spcAft>
              <a:buClr>
                <a:schemeClr val="lt1"/>
              </a:buClr>
              <a:buSzPts val="2000"/>
              <a:buFont typeface="Arial"/>
              <a:buNone/>
            </a:pPr>
            <a:endParaRPr sz="2000" b="1" i="0"/>
          </a:p>
          <a:p>
            <a:pPr marL="228600" lvl="0" indent="-228600" algn="just" rtl="0">
              <a:lnSpc>
                <a:spcPct val="90000"/>
              </a:lnSpc>
              <a:spcBef>
                <a:spcPts val="1000"/>
              </a:spcBef>
              <a:spcAft>
                <a:spcPts val="0"/>
              </a:spcAft>
              <a:buClr>
                <a:schemeClr val="lt1"/>
              </a:buClr>
              <a:buSzPts val="2000"/>
              <a:buFont typeface="Arial"/>
              <a:buChar char="•"/>
            </a:pPr>
            <a:r>
              <a:rPr lang="en-US" sz="2000" b="1" i="0"/>
              <a:t>It ensures rows in one table have corresponding rows in another.</a:t>
            </a:r>
            <a:endParaRPr/>
          </a:p>
          <a:p>
            <a:pPr marL="228600" lvl="0" indent="-101600" algn="just" rtl="0">
              <a:lnSpc>
                <a:spcPct val="90000"/>
              </a:lnSpc>
              <a:spcBef>
                <a:spcPts val="1000"/>
              </a:spcBef>
              <a:spcAft>
                <a:spcPts val="0"/>
              </a:spcAft>
              <a:buClr>
                <a:schemeClr val="lt1"/>
              </a:buClr>
              <a:buSzPts val="2000"/>
              <a:buFont typeface="Arial"/>
              <a:buNone/>
            </a:pPr>
            <a:endParaRPr sz="2000" b="1" i="0"/>
          </a:p>
          <a:p>
            <a:pPr marL="228600" lvl="0" indent="-228600" algn="just" rtl="0">
              <a:lnSpc>
                <a:spcPct val="90000"/>
              </a:lnSpc>
              <a:spcBef>
                <a:spcPts val="1000"/>
              </a:spcBef>
              <a:spcAft>
                <a:spcPts val="0"/>
              </a:spcAft>
              <a:buClr>
                <a:schemeClr val="lt1"/>
              </a:buClr>
              <a:buSzPts val="2000"/>
              <a:buChar char="•"/>
            </a:pPr>
            <a:r>
              <a:rPr lang="en-US" sz="2000" b="1" i="0"/>
              <a:t>Foreign keys can be null even though primary keys can not.</a:t>
            </a:r>
            <a:endParaRPr/>
          </a:p>
          <a:p>
            <a:pPr marL="0" lvl="0" indent="0" algn="l" rtl="0">
              <a:lnSpc>
                <a:spcPct val="90000"/>
              </a:lnSpc>
              <a:spcBef>
                <a:spcPts val="1000"/>
              </a:spcBef>
              <a:spcAft>
                <a:spcPts val="0"/>
              </a:spcAft>
              <a:buClr>
                <a:schemeClr val="lt1"/>
              </a:buClr>
              <a:buSzPts val="1400"/>
              <a:buNone/>
            </a:pPr>
            <a:endParaRPr sz="1400"/>
          </a:p>
        </p:txBody>
      </p:sp>
      <p:pic>
        <p:nvPicPr>
          <p:cNvPr id="277" name="Google Shape;277;p7" descr="Table&#10;&#10;Description automatically generated"/>
          <p:cNvPicPr preferRelativeResize="0"/>
          <p:nvPr/>
        </p:nvPicPr>
        <p:blipFill rotWithShape="1">
          <a:blip r:embed="rId5">
            <a:alphaModFix/>
          </a:blip>
          <a:srcRect r="17657" b="1"/>
          <a:stretch/>
        </p:blipFill>
        <p:spPr>
          <a:xfrm>
            <a:off x="5338583" y="640079"/>
            <a:ext cx="6367642" cy="5780411"/>
          </a:xfrm>
          <a:prstGeom prst="rect">
            <a:avLst/>
          </a:prstGeom>
          <a:noFill/>
          <a:ln>
            <a:noFill/>
          </a:ln>
          <a:effectLst>
            <a:outerShdw blurRad="76200" dist="63500" dir="5040000" algn="tl" rotWithShape="0">
              <a:srgbClr val="000000">
                <a:alpha val="40784"/>
              </a:srgbClr>
            </a:outerShdw>
          </a:effectLst>
        </p:spPr>
      </p:pic>
      <p:pic>
        <p:nvPicPr>
          <p:cNvPr id="278" name="Google Shape;278;p7" descr="Logo&#10;&#10;Description automatically generated"/>
          <p:cNvPicPr preferRelativeResize="0"/>
          <p:nvPr/>
        </p:nvPicPr>
        <p:blipFill rotWithShape="1">
          <a:blip r:embed="rId6">
            <a:alphaModFix/>
          </a:blip>
          <a:srcRect/>
          <a:stretch/>
        </p:blipFill>
        <p:spPr>
          <a:xfrm>
            <a:off x="11103600" y="-2"/>
            <a:ext cx="1085224" cy="10852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
                                            <p:txEl>
                                              <p:pRg st="0" end="0"/>
                                            </p:txEl>
                                          </p:spTgt>
                                        </p:tgtEl>
                                        <p:attrNameLst>
                                          <p:attrName>style.visibility</p:attrName>
                                        </p:attrNameLst>
                                      </p:cBhvr>
                                      <p:to>
                                        <p:strVal val="visible"/>
                                      </p:to>
                                    </p:set>
                                    <p:animEffect transition="in" filter="fade">
                                      <p:cBhvr>
                                        <p:cTn id="12" dur="1000"/>
                                        <p:tgtEl>
                                          <p:spTgt spid="27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6">
                                            <p:txEl>
                                              <p:pRg st="1" end="1"/>
                                            </p:txEl>
                                          </p:spTgt>
                                        </p:tgtEl>
                                        <p:attrNameLst>
                                          <p:attrName>style.visibility</p:attrName>
                                        </p:attrNameLst>
                                      </p:cBhvr>
                                      <p:to>
                                        <p:strVal val="visible"/>
                                      </p:to>
                                    </p:set>
                                    <p:animEffect transition="in" filter="fade">
                                      <p:cBhvr>
                                        <p:cTn id="17" dur="1000"/>
                                        <p:tgtEl>
                                          <p:spTgt spid="27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6">
                                            <p:txEl>
                                              <p:pRg st="2" end="2"/>
                                            </p:txEl>
                                          </p:spTgt>
                                        </p:tgtEl>
                                        <p:attrNameLst>
                                          <p:attrName>style.visibility</p:attrName>
                                        </p:attrNameLst>
                                      </p:cBhvr>
                                      <p:to>
                                        <p:strVal val="visible"/>
                                      </p:to>
                                    </p:set>
                                    <p:animEffect transition="in" filter="fade">
                                      <p:cBhvr>
                                        <p:cTn id="22" dur="1000"/>
                                        <p:tgtEl>
                                          <p:spTgt spid="27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6">
                                            <p:txEl>
                                              <p:pRg st="3" end="3"/>
                                            </p:txEl>
                                          </p:spTgt>
                                        </p:tgtEl>
                                        <p:attrNameLst>
                                          <p:attrName>style.visibility</p:attrName>
                                        </p:attrNameLst>
                                      </p:cBhvr>
                                      <p:to>
                                        <p:strVal val="visible"/>
                                      </p:to>
                                    </p:set>
                                    <p:animEffect transition="in" filter="fade">
                                      <p:cBhvr>
                                        <p:cTn id="27" dur="1000"/>
                                        <p:tgtEl>
                                          <p:spTgt spid="27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6">
                                            <p:txEl>
                                              <p:pRg st="4" end="4"/>
                                            </p:txEl>
                                          </p:spTgt>
                                        </p:tgtEl>
                                        <p:attrNameLst>
                                          <p:attrName>style.visibility</p:attrName>
                                        </p:attrNameLst>
                                      </p:cBhvr>
                                      <p:to>
                                        <p:strVal val="visible"/>
                                      </p:to>
                                    </p:set>
                                    <p:animEffect transition="in" filter="fade">
                                      <p:cBhvr>
                                        <p:cTn id="32" dur="1000"/>
                                        <p:tgtEl>
                                          <p:spTgt spid="27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6">
                                            <p:txEl>
                                              <p:pRg st="5" end="5"/>
                                            </p:txEl>
                                          </p:spTgt>
                                        </p:tgtEl>
                                        <p:attrNameLst>
                                          <p:attrName>style.visibility</p:attrName>
                                        </p:attrNameLst>
                                      </p:cBhvr>
                                      <p:to>
                                        <p:strVal val="visible"/>
                                      </p:to>
                                    </p:set>
                                    <p:animEffect transition="in" filter="fade">
                                      <p:cBhvr>
                                        <p:cTn id="37" dur="1000"/>
                                        <p:tgtEl>
                                          <p:spTgt spid="27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6">
                                            <p:txEl>
                                              <p:pRg st="6" end="6"/>
                                            </p:txEl>
                                          </p:spTgt>
                                        </p:tgtEl>
                                        <p:attrNameLst>
                                          <p:attrName>style.visibility</p:attrName>
                                        </p:attrNameLst>
                                      </p:cBhvr>
                                      <p:to>
                                        <p:strVal val="visible"/>
                                      </p:to>
                                    </p:set>
                                    <p:animEffect transition="in" filter="fade">
                                      <p:cBhvr>
                                        <p:cTn id="42" dur="1000"/>
                                        <p:tgtEl>
                                          <p:spTgt spid="27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6">
                                            <p:txEl>
                                              <p:pRg st="7" end="7"/>
                                            </p:txEl>
                                          </p:spTgt>
                                        </p:tgtEl>
                                        <p:attrNameLst>
                                          <p:attrName>style.visibility</p:attrName>
                                        </p:attrNameLst>
                                      </p:cBhvr>
                                      <p:to>
                                        <p:strVal val="visible"/>
                                      </p:to>
                                    </p:set>
                                    <p:animEffect transition="in" filter="fade">
                                      <p:cBhvr>
                                        <p:cTn id="47" dur="1000"/>
                                        <p:tgtEl>
                                          <p:spTgt spid="276">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7"/>
                                        </p:tgtEl>
                                        <p:attrNameLst>
                                          <p:attrName>style.visibility</p:attrName>
                                        </p:attrNameLst>
                                      </p:cBhvr>
                                      <p:to>
                                        <p:strVal val="visible"/>
                                      </p:to>
                                    </p:set>
                                    <p:animEffect transition="in" filter="fade">
                                      <p:cBhvr>
                                        <p:cTn id="52" dur="1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282"/>
        <p:cNvGrpSpPr/>
        <p:nvPr/>
      </p:nvGrpSpPr>
      <p:grpSpPr>
        <a:xfrm>
          <a:off x="0" y="0"/>
          <a:ext cx="0" cy="0"/>
          <a:chOff x="0" y="0"/>
          <a:chExt cx="0" cy="0"/>
        </a:xfrm>
      </p:grpSpPr>
      <p:sp>
        <p:nvSpPr>
          <p:cNvPr id="283" name="Google Shape;283;p8"/>
          <p:cNvSpPr txBox="1">
            <a:spLocks noGrp="1"/>
          </p:cNvSpPr>
          <p:nvPr>
            <p:ph type="title"/>
          </p:nvPr>
        </p:nvSpPr>
        <p:spPr>
          <a:xfrm>
            <a:off x="374075" y="753228"/>
            <a:ext cx="9920108"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Roboto"/>
              <a:buNone/>
            </a:pPr>
            <a:r>
              <a:rPr lang="en-US" sz="4000" b="1" i="0">
                <a:latin typeface="Roboto"/>
                <a:ea typeface="Roboto"/>
                <a:cs typeface="Roboto"/>
                <a:sym typeface="Roboto"/>
              </a:rPr>
              <a:t>Super Key</a:t>
            </a:r>
            <a:endParaRPr sz="4000" b="1"/>
          </a:p>
        </p:txBody>
      </p:sp>
      <p:sp>
        <p:nvSpPr>
          <p:cNvPr id="284" name="Google Shape;284;p8"/>
          <p:cNvSpPr txBox="1">
            <a:spLocks noGrp="1"/>
          </p:cNvSpPr>
          <p:nvPr>
            <p:ph type="body" idx="1"/>
          </p:nvPr>
        </p:nvSpPr>
        <p:spPr>
          <a:xfrm>
            <a:off x="374074" y="2336873"/>
            <a:ext cx="3795590" cy="359931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i="0"/>
              <a:t>Super key is a set of over one key that can identify a record uniquely in a table, and the Primary Key is a subset of the Super Key.</a:t>
            </a:r>
            <a:endParaRPr sz="2000" b="1"/>
          </a:p>
        </p:txBody>
      </p:sp>
      <p:pic>
        <p:nvPicPr>
          <p:cNvPr id="285" name="Google Shape;285;p8" descr="Diagram&#10;&#10;Description automatically generated"/>
          <p:cNvPicPr preferRelativeResize="0"/>
          <p:nvPr/>
        </p:nvPicPr>
        <p:blipFill rotWithShape="1">
          <a:blip r:embed="rId3">
            <a:alphaModFix/>
          </a:blip>
          <a:srcRect/>
          <a:stretch/>
        </p:blipFill>
        <p:spPr>
          <a:xfrm>
            <a:off x="4654295" y="2437216"/>
            <a:ext cx="5639886" cy="3398031"/>
          </a:xfrm>
          <a:prstGeom prst="rect">
            <a:avLst/>
          </a:prstGeom>
          <a:noFill/>
          <a:ln>
            <a:noFill/>
          </a:ln>
          <a:effectLst>
            <a:outerShdw blurRad="76200" dist="63500" dir="5040000" algn="tl" rotWithShape="0">
              <a:srgbClr val="000000">
                <a:alpha val="40784"/>
              </a:srgbClr>
            </a:outerShdw>
          </a:effectLst>
        </p:spPr>
      </p:pic>
      <p:pic>
        <p:nvPicPr>
          <p:cNvPr id="286" name="Google Shape;286;p8" descr="Logo&#10;&#10;Description automatically generated"/>
          <p:cNvPicPr preferRelativeResize="0"/>
          <p:nvPr/>
        </p:nvPicPr>
        <p:blipFill rotWithShape="1">
          <a:blip r:embed="rId4">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 calcmode="lin" valueType="num">
                                      <p:cBhvr additive="base">
                                        <p:cTn id="7" dur="500"/>
                                        <p:tgtEl>
                                          <p:spTgt spid="28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4">
                                            <p:txEl>
                                              <p:pRg st="0" end="0"/>
                                            </p:txEl>
                                          </p:spTgt>
                                        </p:tgtEl>
                                        <p:attrNameLst>
                                          <p:attrName>style.visibility</p:attrName>
                                        </p:attrNameLst>
                                      </p:cBhvr>
                                      <p:to>
                                        <p:strVal val="visible"/>
                                      </p:to>
                                    </p:set>
                                    <p:animEffect transition="in" filter="fade">
                                      <p:cBhvr>
                                        <p:cTn id="12" dur="2000"/>
                                        <p:tgtEl>
                                          <p:spTgt spid="28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fade">
                                      <p:cBhvr>
                                        <p:cTn id="17" dur="20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20000" scaled="0"/>
        </a:gradFill>
        <a:effectLst/>
      </p:bgPr>
    </p:bg>
    <p:spTree>
      <p:nvGrpSpPr>
        <p:cNvPr id="1" name="Shape 290"/>
        <p:cNvGrpSpPr/>
        <p:nvPr/>
      </p:nvGrpSpPr>
      <p:grpSpPr>
        <a:xfrm>
          <a:off x="0" y="0"/>
          <a:ext cx="0" cy="0"/>
          <a:chOff x="0" y="0"/>
          <a:chExt cx="0" cy="0"/>
        </a:xfrm>
      </p:grpSpPr>
      <p:sp>
        <p:nvSpPr>
          <p:cNvPr id="291" name="Google Shape;291;p9"/>
          <p:cNvSpPr txBox="1">
            <a:spLocks noGrp="1"/>
          </p:cNvSpPr>
          <p:nvPr>
            <p:ph type="title"/>
          </p:nvPr>
        </p:nvSpPr>
        <p:spPr>
          <a:xfrm>
            <a:off x="191773" y="753228"/>
            <a:ext cx="10102410" cy="10809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Roboto"/>
              <a:buNone/>
            </a:pPr>
            <a:r>
              <a:rPr lang="en-US" sz="4000" b="1" i="0">
                <a:latin typeface="Roboto"/>
                <a:ea typeface="Roboto"/>
                <a:cs typeface="Roboto"/>
                <a:sym typeface="Roboto"/>
              </a:rPr>
              <a:t>Candidate Key</a:t>
            </a:r>
            <a:endParaRPr sz="4000" b="1"/>
          </a:p>
        </p:txBody>
      </p:sp>
      <p:sp>
        <p:nvSpPr>
          <p:cNvPr id="292" name="Google Shape;292;p9"/>
          <p:cNvSpPr txBox="1">
            <a:spLocks noGrp="1"/>
          </p:cNvSpPr>
          <p:nvPr>
            <p:ph type="body" idx="1"/>
          </p:nvPr>
        </p:nvSpPr>
        <p:spPr>
          <a:xfrm>
            <a:off x="191772" y="2336873"/>
            <a:ext cx="3977892" cy="359931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000"/>
              <a:buChar char="•"/>
            </a:pPr>
            <a:r>
              <a:rPr lang="en-US" sz="2000" b="1" i="0"/>
              <a:t>A candidate key is a set of one or more columns that can identify a record uniquely in a table, and YOU can use each candidate key as a </a:t>
            </a:r>
            <a:r>
              <a:rPr lang="en-US" sz="2000" b="1" i="0" u="sng" strike="noStrike">
                <a:solidFill>
                  <a:schemeClr val="hlink"/>
                </a:solidFill>
                <a:hlinkClick r:id="rId3"/>
              </a:rPr>
              <a:t>Primary Key.</a:t>
            </a:r>
            <a:endParaRPr sz="2000" b="1"/>
          </a:p>
        </p:txBody>
      </p:sp>
      <p:pic>
        <p:nvPicPr>
          <p:cNvPr id="293" name="Google Shape;293;p9" descr="Table&#10;&#10;Description automatically generated with medium confidence"/>
          <p:cNvPicPr preferRelativeResize="0"/>
          <p:nvPr/>
        </p:nvPicPr>
        <p:blipFill rotWithShape="1">
          <a:blip r:embed="rId4">
            <a:alphaModFix/>
          </a:blip>
          <a:srcRect/>
          <a:stretch/>
        </p:blipFill>
        <p:spPr>
          <a:xfrm>
            <a:off x="4515643" y="2935503"/>
            <a:ext cx="7484586" cy="2731872"/>
          </a:xfrm>
          <a:prstGeom prst="rect">
            <a:avLst/>
          </a:prstGeom>
          <a:noFill/>
          <a:ln>
            <a:noFill/>
          </a:ln>
          <a:effectLst>
            <a:outerShdw blurRad="76200" dist="63500" dir="5040000" algn="tl" rotWithShape="0">
              <a:srgbClr val="000000">
                <a:alpha val="40784"/>
              </a:srgbClr>
            </a:outerShdw>
          </a:effectLst>
        </p:spPr>
      </p:pic>
      <p:pic>
        <p:nvPicPr>
          <p:cNvPr id="294" name="Google Shape;294;p9" descr="Logo&#10;&#10;Description automatically generated"/>
          <p:cNvPicPr preferRelativeResize="0"/>
          <p:nvPr/>
        </p:nvPicPr>
        <p:blipFill rotWithShape="1">
          <a:blip r:embed="rId5">
            <a:alphaModFix/>
          </a:blip>
          <a:srcRect/>
          <a:stretch/>
        </p:blipFill>
        <p:spPr>
          <a:xfrm>
            <a:off x="10950572" y="-2"/>
            <a:ext cx="1238252" cy="12382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500"/>
                                        <p:tgtEl>
                                          <p:spTgt spid="2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2">
                                            <p:txEl>
                                              <p:pRg st="0" end="0"/>
                                            </p:txEl>
                                          </p:spTgt>
                                        </p:tgtEl>
                                        <p:attrNameLst>
                                          <p:attrName>style.visibility</p:attrName>
                                        </p:attrNameLst>
                                      </p:cBhvr>
                                      <p:to>
                                        <p:strVal val="visible"/>
                                      </p:to>
                                    </p:set>
                                    <p:animEffect transition="in" filter="fade">
                                      <p:cBhvr>
                                        <p:cTn id="12" dur="500"/>
                                        <p:tgtEl>
                                          <p:spTgt spid="29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3"/>
                                        </p:tgtEl>
                                        <p:attrNameLst>
                                          <p:attrName>style.visibility</p:attrName>
                                        </p:attrNameLst>
                                      </p:cBhvr>
                                      <p:to>
                                        <p:strVal val="visible"/>
                                      </p:to>
                                    </p:set>
                                    <p:animEffect transition="in" filter="fade">
                                      <p:cBhvr>
                                        <p:cTn id="17" dur="20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3551</Words>
  <Application>Microsoft Office PowerPoint</Application>
  <PresentationFormat>Widescreen</PresentationFormat>
  <Paragraphs>344</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Times New Roman</vt:lpstr>
      <vt:lpstr>Roboto</vt:lpstr>
      <vt:lpstr>Inter</vt:lpstr>
      <vt:lpstr>Trebuchet MS</vt:lpstr>
      <vt:lpstr>Arial</vt:lpstr>
      <vt:lpstr>Poppins</vt:lpstr>
      <vt:lpstr>Calibri</vt:lpstr>
      <vt:lpstr>Berlin</vt:lpstr>
      <vt:lpstr> DATABASE NORMALIZATION</vt:lpstr>
      <vt:lpstr>WHAT IS NORMALIZATION </vt:lpstr>
      <vt:lpstr>CONTINUE…</vt:lpstr>
      <vt:lpstr>What is a KEY in SQL?</vt:lpstr>
      <vt:lpstr>Database – Primary Key</vt:lpstr>
      <vt:lpstr>Database – Composite Key</vt:lpstr>
      <vt:lpstr>Database – Foreign Key</vt:lpstr>
      <vt:lpstr>Super Key</vt:lpstr>
      <vt:lpstr>Candidate Key</vt:lpstr>
      <vt:lpstr>What is Anomaly?</vt:lpstr>
      <vt:lpstr>Insertion anomaly</vt:lpstr>
      <vt:lpstr>Update anomaly</vt:lpstr>
      <vt:lpstr>Deletion anomaly</vt:lpstr>
      <vt:lpstr>Functional Dependency</vt:lpstr>
      <vt:lpstr>For example:</vt:lpstr>
      <vt:lpstr>Types of Functional dependency</vt:lpstr>
      <vt:lpstr>Trivial functional dependency</vt:lpstr>
      <vt:lpstr>Non-trivial functional dependency</vt:lpstr>
      <vt:lpstr>Transitive dependency</vt:lpstr>
      <vt:lpstr>Multivalued dependency</vt:lpstr>
      <vt:lpstr>Types of Normal Forms</vt:lpstr>
      <vt:lpstr>First Normal Form (1NF)</vt:lpstr>
      <vt:lpstr>EXAMPLE1.</vt:lpstr>
      <vt:lpstr>CONTINUE…</vt:lpstr>
      <vt:lpstr>EXAMPLE 2.</vt:lpstr>
      <vt:lpstr>CONTINUE…</vt:lpstr>
      <vt:lpstr>Second Normal Form (2NF)</vt:lpstr>
      <vt:lpstr>CONTINUE…</vt:lpstr>
      <vt:lpstr>CONTINUE…</vt:lpstr>
      <vt:lpstr>EXAMPLE 2.</vt:lpstr>
      <vt:lpstr>CONTINUE…</vt:lpstr>
      <vt:lpstr>Third Normal Form (3NF)</vt:lpstr>
      <vt:lpstr>CONTINUE…</vt:lpstr>
      <vt:lpstr>CONTINUE…</vt:lpstr>
      <vt:lpstr>CONTINUE…</vt:lpstr>
      <vt:lpstr>CONTINUE…</vt:lpstr>
      <vt:lpstr>EXAMPLE 2.</vt:lpstr>
      <vt:lpstr>CONTINUE…</vt:lpstr>
      <vt:lpstr>Boyce Codd Normal Form (BCNF)</vt:lpstr>
      <vt:lpstr>CONTINUE…</vt:lpstr>
      <vt:lpstr>CONTINUE…</vt:lpstr>
      <vt:lpstr>CONTINUE…</vt:lpstr>
      <vt:lpstr>CONTINUE…</vt:lpstr>
      <vt:lpstr>EXAMPLE 2.</vt:lpstr>
      <vt:lpstr>CONTINUE…</vt:lpstr>
      <vt:lpstr>CONTINUE…</vt:lpstr>
      <vt:lpstr>Fourth Normal Form (4NF)</vt:lpstr>
      <vt:lpstr>CONTINUE…</vt:lpstr>
      <vt:lpstr>Fifth normal form (5NF)</vt:lpstr>
      <vt:lpstr>CONTINUE…</vt:lpstr>
      <vt:lpstr>CONTINUE…</vt:lpstr>
      <vt:lpstr>Advantages of Normalization</vt:lpstr>
      <vt:lpstr>Disadvantages of Normalization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DATABASE NORMALIZATION</dc:title>
  <dc:creator>Satyam Patel</dc:creator>
  <cp:lastModifiedBy>Anand Jha</cp:lastModifiedBy>
  <cp:revision>1</cp:revision>
  <dcterms:created xsi:type="dcterms:W3CDTF">2023-02-19T12:54:19Z</dcterms:created>
  <dcterms:modified xsi:type="dcterms:W3CDTF">2023-03-29T16:23:37Z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2023-02-19T13:41:12Z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bb7e44bd-78e7-43b6-aa1c-72ca4a5e8d01</vt:lpwstr>
  </property>
  <property fmtid="{D5CDD505-2E9C-101B-9397-08002B2CF9AE}" pid="7" name="MSIP_Label_defa4170-0d19-0005-0004-bc88714345d2_ActionId">
    <vt:lpwstr>470b2ea6-fff1-4238-9e0f-2604c1a5f0a0</vt:lpwstr>
  </property>
  <property fmtid="{D5CDD505-2E9C-101B-9397-08002B2CF9AE}" pid="8" name="MSIP_Label_defa4170-0d19-0005-0004-bc88714345d2_ContentBits">
    <vt:lpwstr>0</vt:lpwstr>
  </property>
</Properties>
</file>